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7" r:id="rId2"/>
    <p:sldId id="263" r:id="rId3"/>
    <p:sldId id="261" r:id="rId4"/>
    <p:sldId id="330" r:id="rId5"/>
    <p:sldId id="262" r:id="rId6"/>
    <p:sldId id="275" r:id="rId7"/>
    <p:sldId id="276" r:id="rId8"/>
    <p:sldId id="277" r:id="rId9"/>
    <p:sldId id="273" r:id="rId10"/>
    <p:sldId id="274" r:id="rId11"/>
    <p:sldId id="278" r:id="rId12"/>
    <p:sldId id="279" r:id="rId13"/>
    <p:sldId id="280" r:id="rId14"/>
    <p:sldId id="281" r:id="rId15"/>
    <p:sldId id="282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5" r:id="rId35"/>
    <p:sldId id="306" r:id="rId36"/>
    <p:sldId id="307" r:id="rId37"/>
    <p:sldId id="308" r:id="rId38"/>
    <p:sldId id="329" r:id="rId39"/>
    <p:sldId id="309" r:id="rId40"/>
    <p:sldId id="327" r:id="rId41"/>
    <p:sldId id="310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4" r:id="rId54"/>
    <p:sldId id="325" r:id="rId55"/>
    <p:sldId id="326" r:id="rId56"/>
    <p:sldId id="331" r:id="rId57"/>
    <p:sldId id="328" r:id="rId58"/>
  </p:sldIdLst>
  <p:sldSz cx="12192000" cy="6858000"/>
  <p:notesSz cx="7023100" cy="93091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362F"/>
    <a:srgbClr val="DD37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2424" autoAdjust="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notesViewPr>
    <p:cSldViewPr snapToGrid="0">
      <p:cViewPr varScale="1">
        <p:scale>
          <a:sx n="83" d="100"/>
          <a:sy n="83" d="100"/>
        </p:scale>
        <p:origin x="38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 rtl="0"/>
            <a:fld id="{44833D92-C74E-4147-9435-88F569E0A1E2}" type="datetime1">
              <a:rPr lang="pl-PL" smtClean="0"/>
              <a:t>23.02.2023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DA6FC261-E491-4C42-A663-B95247CC46D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24B74A0-7EE0-4123-9F0F-A7A707D0116E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 rtl="0"/>
            <a:r>
              <a:rPr lang="pl-PL" dirty="0"/>
              <a:t>Kliknij, aby edytować style wzorców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 rtl="0"/>
            <a:fld id="{333E963C-1534-4F8D-B2A7-66D81AA25953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0972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8465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372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90958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6850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130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3433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0611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43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41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200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20579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0846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20045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9560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1469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594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284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2894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64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40018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025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380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57B995-136A-4A15-87A5-26420C3C1021}" type="slidenum">
              <a:rPr lang="pl-PL" smtClean="0"/>
              <a:pPr rtl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37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rtlCol="0" anchor="b"/>
          <a:lstStyle>
            <a:lvl1pPr rtl="0">
              <a:defRPr sz="7200"/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9BACCD-2BCA-435A-A80D-FC89FAC69F4C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zny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rtlCol="0" anchor="b">
            <a:normAutofit/>
          </a:bodyPr>
          <a:lstStyle>
            <a:lvl1pPr algn="l" rtl="0">
              <a:defRPr sz="2400" b="0"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43D6D5-6185-4614-BA53-7F84EEA8B0FB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 rtl="0">
              <a:defRPr sz="4800"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6A004B-3E62-4616-9945-D49287B4AE27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 rtlCol="0"/>
          <a:lstStyle>
            <a:lvl1pPr rtl="0">
              <a:defRPr sz="4800"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1" name="Tekst — symbol zastępczy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rtl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pl-PL" dirty="0"/>
              <a:t>“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pl-PL" dirty="0"/>
              <a:t>”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8282C14-D0EB-4617-9DDA-6D6372374F8D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rtlCol="0" anchor="b"/>
          <a:lstStyle>
            <a:lvl1pPr algn="l" rtl="0">
              <a:defRPr sz="4000" b="0" cap="none"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E8EB4F4-2FE5-49FE-9BD3-BA717966F2C6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— 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3276600"/>
          </a:xfrm>
        </p:spPr>
        <p:txBody>
          <a:bodyPr rtlCol="0"/>
          <a:lstStyle>
            <a:lvl1pPr rtl="0">
              <a:defRPr sz="4800"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8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574801" y="4953000"/>
            <a:ext cx="7999315" cy="1074057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pl-PL" dirty="0"/>
              <a:t>“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9334033" y="331651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pl-PL" dirty="0"/>
              <a:t>”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19A215F-7A62-439B-A1AD-8E8DDD0126D3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 rtlCol="0"/>
          <a:lstStyle>
            <a:lvl1pPr rtl="0">
              <a:defRPr sz="4800"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10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3" name="Tekst — symbol zastępczy 3"/>
          <p:cNvSpPr>
            <a:spLocks noGrp="1"/>
          </p:cNvSpPr>
          <p:nvPr>
            <p:ph type="body" sz="half" idx="13"/>
          </p:nvPr>
        </p:nvSpPr>
        <p:spPr>
          <a:xfrm>
            <a:off x="1154953" y="3848610"/>
            <a:ext cx="8825659" cy="588517"/>
          </a:xfrm>
        </p:spPr>
        <p:txBody>
          <a:bodyPr rtlCol="0"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2B7FAA5-DFB5-4FD4-A6B1-2EFFEC185F00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 sz="4000"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632947" y="1982709"/>
            <a:ext cx="2946866" cy="99121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6" name="Tekst — symbol zastępczy 3"/>
          <p:cNvSpPr>
            <a:spLocks noGrp="1"/>
          </p:cNvSpPr>
          <p:nvPr>
            <p:ph type="body" sz="half" idx="15"/>
          </p:nvPr>
        </p:nvSpPr>
        <p:spPr>
          <a:xfrm>
            <a:off x="652463" y="3103384"/>
            <a:ext cx="2927350" cy="315295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3883659" y="1982709"/>
            <a:ext cx="2936241" cy="99121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9" name="Tekst — symbol zastępczy 3"/>
          <p:cNvSpPr>
            <a:spLocks noGrp="1"/>
          </p:cNvSpPr>
          <p:nvPr>
            <p:ph type="body" sz="half" idx="16"/>
          </p:nvPr>
        </p:nvSpPr>
        <p:spPr>
          <a:xfrm>
            <a:off x="3873106" y="3103384"/>
            <a:ext cx="2946794" cy="315295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7124700" y="1982709"/>
            <a:ext cx="2932113" cy="99121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20" name="Tekst — symbol zastępczy 3"/>
          <p:cNvSpPr>
            <a:spLocks noGrp="1"/>
          </p:cNvSpPr>
          <p:nvPr>
            <p:ph type="body" sz="half" idx="17"/>
          </p:nvPr>
        </p:nvSpPr>
        <p:spPr>
          <a:xfrm>
            <a:off x="7124700" y="3103384"/>
            <a:ext cx="2932113" cy="315295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277546-70A8-4A1A-9118-F119D1201EB6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4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z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40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rtlCol="0" anchor="b">
            <a:noAutofit/>
          </a:bodyPr>
          <a:lstStyle>
            <a:lvl1pPr marL="0" indent="0" rtl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dirty="0"/>
              <a:t>Kliknij, aby edytować style wzorców tekstu</a:t>
            </a:r>
          </a:p>
        </p:txBody>
      </p:sp>
      <p:sp>
        <p:nvSpPr>
          <p:cNvPr id="29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2" name="Tekst — symbol zastępczy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rtlCol="0" anchor="t">
            <a:normAutofit/>
          </a:bodyPr>
          <a:lstStyle>
            <a:lvl1pPr marL="0" indent="0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dirty="0"/>
              <a:t>Kliknij, aby edytować style wzorców tekstu</a:t>
            </a:r>
          </a:p>
        </p:txBody>
      </p:sp>
      <p:cxnSp>
        <p:nvCxnSpPr>
          <p:cNvPr id="19" name="Łącznik prosty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0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3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 — symbol zastępczy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31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24" name="Tekst — symbol zastępczy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43965E-9BEF-4FFF-B8D8-5D909AC56FE4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4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>
            <a:lvl1pPr rtl="0">
              <a:defRPr/>
            </a:lvl1pPr>
          </a:lstStyle>
          <a:p>
            <a:pPr lvl="0" rtl="0"/>
            <a:r>
              <a:rPr lang="pl-PL" dirty="0"/>
              <a:t>Kliknij, aby edytować style wzorców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A95C0B0-6072-48A3-B29E-D99ABE6833EE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rtlCol="0" anchor="b" anchorCtr="0"/>
          <a:lstStyle>
            <a:lvl1pPr rtl="0">
              <a:defRPr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652463" y="430213"/>
            <a:ext cx="7423149" cy="5826125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144A16-85AD-4050-BF88-A90B7948AA57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DFB0260-1445-4D31-AD56-2510081E2324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rtlCol="0"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061A7A-2BD4-48F8-82CD-2C499E9808F5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E3E023-C3DB-47C6-B71F-45034BF14F14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3B88AE-1000-4969-9AC9-758CB44A79D5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7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80D522-46DA-45B3-B5C5-6D7E135E5CC9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54ACFC-0472-4BD4-9D40-A3E99847F04F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rtlCol="0" anchor="b"/>
          <a:lstStyle>
            <a:lvl1pPr algn="l" rtl="0">
              <a:defRPr sz="2400" b="0"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18B30C-6F54-4A23-9C55-55B294987BE7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6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E85571F-2618-42DB-B401-318D96DAB703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02111984F565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wal 16"/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wzorców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alpha val="60000"/>
                  </a:schemeClr>
                </a:solidFill>
              </a:defRPr>
            </a:lvl1pPr>
          </a:lstStyle>
          <a:p>
            <a:fld id="{EE417CCD-C1DD-49A6-8265-467CBCA25BF8}" type="datetime1">
              <a:rPr lang="pl-PL" smtClean="0"/>
              <a:pPr/>
              <a:t>23.02.2023</a:t>
            </a:fld>
            <a:endParaRPr lang="pl-PL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14" name="Prostokąt 13"/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57F1E4F-1CFF-5643-939E-02111984F565}" type="slidenum">
              <a:rPr lang="pl-PL" noProof="0" smtClean="0"/>
              <a:t>‹#›</a:t>
            </a:fld>
            <a:endParaRPr lang="pl-PL" noProof="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2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3.xlsx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package" Target="../embeddings/Microsoft_Excel_Worksheet4.xlsx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package" Target="../embeddings/Microsoft_Excel_Worksheet5.xlsx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6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7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Excel_Worksheet8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9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10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Excel_Worksheet11.xls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Excel_Worksheet12.xlsx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Excel_Worksheet13.xlsx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Excel_Worksheet14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15.xlsx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Excel_Worksheet16.xlsx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Excel_Worksheet17.xlsx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Excel_Worksheet18.xlsx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Excel_Worksheet19.xlsx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package" Target="../embeddings/Microsoft_Excel_Worksheet20.xlsx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/>
              <a:t>Koncepcja najbliższych zmian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Rozkładów jazdy rzeszowskiej komunikacji zbiorowej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Biała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0827" y="1954599"/>
            <a:ext cx="76303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6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Biała</a:t>
            </a:r>
            <a:endParaRPr lang="pl-PL" dirty="0"/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068166"/>
              </p:ext>
            </p:extLst>
          </p:nvPr>
        </p:nvGraphicFramePr>
        <p:xfrm>
          <a:off x="2496000" y="2438392"/>
          <a:ext cx="7200000" cy="1981217"/>
        </p:xfrm>
        <a:graphic>
          <a:graphicData uri="http://schemas.openxmlformats.org/drawingml/2006/table">
            <a:tbl>
              <a:tblPr/>
              <a:tblGrid>
                <a:gridCol w="53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40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986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Liczba kursów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Szkolny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Pozaszkolny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Sobotni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Niedzielny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68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Biała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268392"/>
              </p:ext>
            </p:extLst>
          </p:nvPr>
        </p:nvGraphicFramePr>
        <p:xfrm>
          <a:off x="696000" y="2521744"/>
          <a:ext cx="10800000" cy="1929142"/>
        </p:xfrm>
        <a:graphic>
          <a:graphicData uri="http://schemas.openxmlformats.org/drawingml/2006/table">
            <a:tbl>
              <a:tblPr/>
              <a:tblGrid>
                <a:gridCol w="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1627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Częstość kursowania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Roboczy w szczycie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Roboczy w międzyszczycie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Sobotni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Niedzielny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40–80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60–120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45–55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35–45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30–35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90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90–100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90–100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100–120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100–120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30–40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60–90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140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76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Biała</a:t>
            </a:r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788" y="1968031"/>
            <a:ext cx="2888095" cy="4680000"/>
          </a:xfrm>
          <a:prstGeom prst="rect">
            <a:avLst/>
          </a:prstGeom>
        </p:spPr>
      </p:pic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094513"/>
              </p:ext>
            </p:extLst>
          </p:nvPr>
        </p:nvGraphicFramePr>
        <p:xfrm>
          <a:off x="2487442" y="1968031"/>
          <a:ext cx="2937351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114609" imgH="4962525" progId="Excel.Sheet.12">
                  <p:embed/>
                </p:oleObj>
              </mc:Choice>
              <mc:Fallback>
                <p:oleObj name="Worksheet" r:id="rId3" imgW="3114609" imgH="4962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7442" y="1968031"/>
                        <a:ext cx="2937351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09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Budziwój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57266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pl-PL" u="sng" dirty="0"/>
              <a:t>Stan obecny:</a:t>
            </a:r>
            <a:endParaRPr lang="pl-PL" sz="16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12</a:t>
            </a:r>
            <a:r>
              <a:rPr lang="pl-PL" dirty="0"/>
              <a:t> (częstotliwość w szczycie co ok. 10–15 minut, pomiędzy szczytami, poza szczytem co ok. 30 minut, w weekendy co ok. 60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37</a:t>
            </a:r>
            <a:r>
              <a:rPr lang="pl-PL" dirty="0"/>
              <a:t> (częstotliwość w szczycie co ok. 30 minut, pomiędzy szczytami, poza szczytem co ok. 60 minut, w weekendy co ok. 100 minut);</a:t>
            </a:r>
            <a:endParaRPr lang="pl-PL" sz="1400" dirty="0"/>
          </a:p>
          <a:p>
            <a:pPr lvl="0"/>
            <a:r>
              <a:rPr lang="pl-PL" u="sng" dirty="0"/>
              <a:t>Planowane zmiany:</a:t>
            </a:r>
            <a:endParaRPr lang="pl-PL" sz="16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12</a:t>
            </a:r>
            <a:r>
              <a:rPr lang="pl-PL" dirty="0"/>
              <a:t> (bez zmian);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8</a:t>
            </a:r>
            <a:r>
              <a:rPr lang="pl-PL" dirty="0"/>
              <a:t> (zwiększenie liczby kursów, częstotliwość w szczytach </a:t>
            </a:r>
            <a:br>
              <a:rPr lang="pl-PL" dirty="0"/>
            </a:br>
            <a:r>
              <a:rPr lang="pl-PL" dirty="0"/>
              <a:t>i pomiędzy szczytami co ok. 30 minut, poza szczytem co ok. 60 min., </a:t>
            </a:r>
            <a:br>
              <a:rPr lang="pl-PL" dirty="0"/>
            </a:br>
            <a:r>
              <a:rPr lang="pl-PL" dirty="0"/>
              <a:t>w weekendy co ok. 60 minut; </a:t>
            </a:r>
            <a:r>
              <a:rPr lang="pl-PL" dirty="0">
                <a:solidFill>
                  <a:srgbClr val="FF0000"/>
                </a:solidFill>
              </a:rPr>
              <a:t>wydłużenie trasy linii do Hermanowej Przylasek oraz objęcie ulic Budziwojskiej, Podleśnej i Poselskiej</a:t>
            </a:r>
            <a:r>
              <a:rPr lang="pl-PL" dirty="0"/>
              <a:t>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37</a:t>
            </a:r>
            <a:r>
              <a:rPr lang="pl-PL" dirty="0"/>
              <a:t> (likwidacja);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8869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Stan obecny tras przejazdów 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Budziwój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12: </a:t>
            </a:r>
            <a:r>
              <a:rPr lang="pl-PL"/>
              <a:t>Trembeckiego – Siemieńskiego – Żółkiewskiego – Bardowskiego – Głowackiego – Targowa – Szopena – Kilara – Hetmańska – Powstańców W–wy – Kwiatkowskiego – </a:t>
            </a:r>
            <a:r>
              <a:rPr lang="pl-PL" b="1" dirty="0"/>
              <a:t>Jana Pawła </a:t>
            </a:r>
            <a:r>
              <a:rPr lang="pl-PL" b="1"/>
              <a:t>II</a:t>
            </a:r>
            <a:r>
              <a:rPr lang="pl-PL"/>
              <a:t> – </a:t>
            </a:r>
            <a:r>
              <a:rPr lang="pl-PL" b="1"/>
              <a:t>Budziwojska</a:t>
            </a:r>
            <a:r>
              <a:rPr lang="pl-PL"/>
              <a:t> – </a:t>
            </a:r>
            <a:r>
              <a:rPr lang="pl-PL" dirty="0"/>
              <a:t>Siedliska</a:t>
            </a:r>
          </a:p>
          <a:p>
            <a:pPr algn="just"/>
            <a:r>
              <a:rPr lang="pl-PL" dirty="0"/>
              <a:t>Linia nr 37: </a:t>
            </a:r>
            <a:r>
              <a:rPr lang="pl-PL"/>
              <a:t>Trembeckiego – Lubelska – Marszałkowska – Piłsudskiego – </a:t>
            </a:r>
            <a:r>
              <a:rPr lang="pl-PL" dirty="0"/>
              <a:t>Plac </a:t>
            </a:r>
            <a:r>
              <a:rPr lang="pl-PL"/>
              <a:t>Wolności – Targowa – Szopena – Kilara – Hetmańska – Powstańców W–wy – Sikorskiego – Tyczyn – </a:t>
            </a:r>
            <a:r>
              <a:rPr lang="pl-PL" b="1"/>
              <a:t>Budziwojska</a:t>
            </a:r>
            <a:r>
              <a:rPr lang="pl-PL"/>
              <a:t> – </a:t>
            </a:r>
            <a:r>
              <a:rPr lang="pl-PL" b="1"/>
              <a:t>Poselska</a:t>
            </a:r>
            <a:r>
              <a:rPr lang="pl-PL"/>
              <a:t> – </a:t>
            </a:r>
            <a:r>
              <a:rPr lang="pl-PL" b="1"/>
              <a:t>Podleśna</a:t>
            </a:r>
            <a:r>
              <a:rPr lang="pl-PL"/>
              <a:t> – </a:t>
            </a:r>
            <a:r>
              <a:rPr lang="pl-PL" dirty="0"/>
              <a:t>Hermanowa</a:t>
            </a:r>
          </a:p>
        </p:txBody>
      </p:sp>
    </p:spTree>
    <p:extLst>
      <p:ext uri="{BB962C8B-B14F-4D97-AF65-F5344CB8AC3E}">
        <p14:creationId xmlns:p14="http://schemas.microsoft.com/office/powerpoint/2010/main" val="8069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Planowane zmiany tras przejazdów </a:t>
            </a: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Budziwój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Linia nr 12: bez zmian;</a:t>
            </a:r>
          </a:p>
          <a:p>
            <a:pPr algn="just"/>
            <a:r>
              <a:rPr lang="pl-PL" dirty="0"/>
              <a:t>Linia nr 8: </a:t>
            </a:r>
            <a:r>
              <a:rPr lang="pl-PL"/>
              <a:t>Pogwizdowska – Myśliwska – Warszawska – Staromiejska  – Lubelska – Marszałkowska – Cieplińskiego – Lisa–Kuli – Hetmańska – Powstańców W–wy – Sikorskiego – Strażacka – Miła – </a:t>
            </a:r>
            <a:r>
              <a:rPr lang="pl-PL" dirty="0"/>
              <a:t>Kard. K. </a:t>
            </a:r>
            <a:r>
              <a:rPr lang="pl-PL"/>
              <a:t>Wojtyły – Sikorskiego – </a:t>
            </a:r>
            <a:r>
              <a:rPr lang="pl-PL">
                <a:solidFill>
                  <a:srgbClr val="FF0000"/>
                </a:solidFill>
              </a:rPr>
              <a:t>Tyczyn</a:t>
            </a:r>
            <a:r>
              <a:rPr lang="pl-PL" b="1">
                <a:solidFill>
                  <a:srgbClr val="FF0000"/>
                </a:solidFill>
              </a:rPr>
              <a:t> – Budziwojska – Poselska – Podleśna – </a:t>
            </a:r>
            <a:r>
              <a:rPr lang="pl-PL" dirty="0">
                <a:solidFill>
                  <a:srgbClr val="FF0000"/>
                </a:solidFill>
              </a:rPr>
              <a:t>Hermanowa</a:t>
            </a:r>
            <a:r>
              <a:rPr lang="pl-PL" dirty="0"/>
              <a:t>;</a:t>
            </a:r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Linia nr 37: likwidacja;</a:t>
            </a:r>
          </a:p>
        </p:txBody>
      </p:sp>
    </p:spTree>
    <p:extLst>
      <p:ext uri="{BB962C8B-B14F-4D97-AF65-F5344CB8AC3E}">
        <p14:creationId xmlns:p14="http://schemas.microsoft.com/office/powerpoint/2010/main" val="3349891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Budziwój</a:t>
            </a:r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47" y="1853248"/>
            <a:ext cx="2631706" cy="4680000"/>
          </a:xfrm>
        </p:spPr>
      </p:pic>
    </p:spTree>
    <p:extLst>
      <p:ext uri="{BB962C8B-B14F-4D97-AF65-F5344CB8AC3E}">
        <p14:creationId xmlns:p14="http://schemas.microsoft.com/office/powerpoint/2010/main" val="160513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Budziwój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0827" y="1954599"/>
            <a:ext cx="76303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9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Budziwój</a:t>
            </a:r>
            <a:endParaRPr lang="pl-PL" dirty="0"/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125887"/>
              </p:ext>
            </p:extLst>
          </p:nvPr>
        </p:nvGraphicFramePr>
        <p:xfrm>
          <a:off x="2496000" y="2876230"/>
          <a:ext cx="7200000" cy="1105541"/>
        </p:xfrm>
        <a:graphic>
          <a:graphicData uri="http://schemas.openxmlformats.org/drawingml/2006/table">
            <a:tbl>
              <a:tblPr/>
              <a:tblGrid>
                <a:gridCol w="53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0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40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29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986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Liczba kursów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1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Szkolny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Pozaszkolny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Sobotni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Niedzielny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91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0946" marR="10946" marT="109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0946" marR="10946" marT="10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64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Potrzeba zmian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just"/>
            <a:r>
              <a:rPr lang="pl-PL" dirty="0"/>
              <a:t>Urealnienie czasów przejazdów międzyprzystankowych </a:t>
            </a:r>
            <a:br>
              <a:rPr lang="pl-PL" dirty="0"/>
            </a:br>
            <a:r>
              <a:rPr lang="pl-PL" dirty="0"/>
              <a:t>do przeciętnego ruchu kołowego na sieci drogowej;</a:t>
            </a:r>
          </a:p>
          <a:p>
            <a:pPr algn="just"/>
            <a:r>
              <a:rPr lang="pl-PL" dirty="0"/>
              <a:t>Wprowadzenie na liniach jednego standardu częstotliwości modułowej z koordynacją wieloliniową (wzorem poprzednich zmian grup linii </a:t>
            </a:r>
            <a:br>
              <a:rPr lang="pl-PL" dirty="0"/>
            </a:br>
            <a:r>
              <a:rPr lang="pl-PL" dirty="0"/>
              <a:t>tj. 1, 3, 4, 11, 15, 16, 25, 28, 30, 33, 38);</a:t>
            </a:r>
          </a:p>
          <a:p>
            <a:pPr algn="just"/>
            <a:r>
              <a:rPr lang="pl-PL" dirty="0"/>
              <a:t>Zwiększenie liczby połączeń w szczytach komunikacyjnych </a:t>
            </a:r>
            <a:br>
              <a:rPr lang="pl-PL" dirty="0"/>
            </a:br>
            <a:r>
              <a:rPr lang="pl-PL" dirty="0"/>
              <a:t>na wszystkich liniach;</a:t>
            </a:r>
          </a:p>
          <a:p>
            <a:pPr algn="just"/>
            <a:r>
              <a:rPr lang="pl-PL" dirty="0"/>
              <a:t>Zachowanie charakteru linii </a:t>
            </a:r>
            <a:r>
              <a:rPr lang="pl-PL"/>
              <a:t>średnicowych – </a:t>
            </a:r>
            <a:r>
              <a:rPr lang="pl-PL" dirty="0"/>
              <a:t>umożliwienie pasażerom bezpośredniego dojazdu do większej liczby celów ruchu w mieście przy jednoczesnej eliminacji linii kursujących na wspólnych ciągach komunikacyjnych;</a:t>
            </a:r>
          </a:p>
          <a:p>
            <a:pPr algn="just"/>
            <a:r>
              <a:rPr lang="pl-PL" dirty="0"/>
              <a:t>Planowane zmiany mają charakter </a:t>
            </a:r>
            <a:r>
              <a:rPr lang="pl-PL"/>
              <a:t>komplementarny – </a:t>
            </a:r>
            <a:r>
              <a:rPr lang="pl-PL" dirty="0"/>
              <a:t>zmiana jednej linii wymusza konieczność zmian na pozostałych liniach;</a:t>
            </a:r>
          </a:p>
          <a:p>
            <a:endParaRPr lang="pl-PL" dirty="0"/>
          </a:p>
          <a:p>
            <a:endParaRPr lang="pl-PL" dirty="0"/>
          </a:p>
          <a:p>
            <a:pPr rtl="0"/>
            <a:endParaRPr lang="pl-P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Budziwój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464860"/>
              </p:ext>
            </p:extLst>
          </p:nvPr>
        </p:nvGraphicFramePr>
        <p:xfrm>
          <a:off x="696000" y="2823897"/>
          <a:ext cx="10800000" cy="1210207"/>
        </p:xfrm>
        <a:graphic>
          <a:graphicData uri="http://schemas.openxmlformats.org/drawingml/2006/table">
            <a:tbl>
              <a:tblPr/>
              <a:tblGrid>
                <a:gridCol w="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1627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Częstość kursowania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64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Roboczy w szczycie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Roboczy w międzyszczycie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Sobotni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Niedzielny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45–55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35–45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6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30–40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60–90 </a:t>
                      </a:r>
                      <a:r>
                        <a:rPr lang="pl-PL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1982" marR="11982" marT="119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140 min.</a:t>
                      </a: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982" marR="11982" marT="119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617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Budziwój</a:t>
            </a:r>
            <a:endParaRPr lang="pl-PL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6819" y="2729090"/>
            <a:ext cx="3117713" cy="1769040"/>
          </a:xfrm>
          <a:prstGeom prst="rect">
            <a:avLst/>
          </a:prstGeom>
        </p:spPr>
      </p:pic>
      <p:graphicFrame>
        <p:nvGraphicFramePr>
          <p:cNvPr id="8" name="Obi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571867"/>
              </p:ext>
            </p:extLst>
          </p:nvPr>
        </p:nvGraphicFramePr>
        <p:xfrm>
          <a:off x="2466718" y="2729090"/>
          <a:ext cx="32385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238529" imgH="1733550" progId="Excel.Sheet.12">
                  <p:embed/>
                </p:oleObj>
              </mc:Choice>
              <mc:Fallback>
                <p:oleObj name="Worksheet" r:id="rId3" imgW="3238529" imgH="1733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6718" y="2729090"/>
                        <a:ext cx="3238500" cy="173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47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Drabinianka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pl-PL" sz="1000" u="sng" dirty="0"/>
              <a:t>Stan obecny:</a:t>
            </a:r>
            <a:endParaRPr lang="pl-PL" sz="1000" dirty="0"/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2</a:t>
            </a:r>
            <a:r>
              <a:rPr lang="pl-PL" sz="1000" dirty="0"/>
              <a:t> (częstotliwość w szczytach co ok. 30 minut, pomiędzy szczytami, poza szczytem co ok. 60 minut, w weekendy co ok. </a:t>
            </a:r>
            <a:br>
              <a:rPr lang="pl-PL" sz="1000"/>
            </a:br>
            <a:r>
              <a:rPr lang="pl-PL" sz="1000"/>
              <a:t>40–80 </a:t>
            </a:r>
            <a:r>
              <a:rPr lang="pl-PL" sz="1000" dirty="0"/>
              <a:t>minut);</a:t>
            </a:r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8</a:t>
            </a:r>
            <a:r>
              <a:rPr lang="pl-PL" sz="1000" dirty="0"/>
              <a:t> (częstotliwość w szczytach i pomiędzy szczytami co ok. 30 minut, poza szczytem co ok. 60 min., w weekendy co ok. </a:t>
            </a:r>
            <a:br>
              <a:rPr lang="pl-PL" sz="1000" dirty="0"/>
            </a:br>
            <a:r>
              <a:rPr lang="pl-PL" sz="1000" dirty="0"/>
              <a:t>40 minut);</a:t>
            </a:r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14</a:t>
            </a:r>
            <a:r>
              <a:rPr lang="pl-PL" sz="1000" dirty="0"/>
              <a:t> (częstotliwość w szczytach co ok. 30 minut, pomiędzy szczytami, poza szczytem co ok. 90 minut, w weekendy co ok. </a:t>
            </a:r>
            <a:br>
              <a:rPr lang="pl-PL" sz="1000" dirty="0"/>
            </a:br>
            <a:r>
              <a:rPr lang="pl-PL" sz="1000" dirty="0"/>
              <a:t>120 minut);</a:t>
            </a:r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31</a:t>
            </a:r>
            <a:r>
              <a:rPr lang="pl-PL" sz="1000" dirty="0"/>
              <a:t> (częstotliwość w szczycie co ok. 30 minut, pomiędzy szczytami, poza szczytem co ok. 60 minut, w weekendy co ok. </a:t>
            </a:r>
            <a:br>
              <a:rPr lang="pl-PL" sz="1000" dirty="0"/>
            </a:br>
            <a:r>
              <a:rPr lang="pl-PL" sz="1000" dirty="0"/>
              <a:t>100 minut);</a:t>
            </a:r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40</a:t>
            </a:r>
            <a:r>
              <a:rPr lang="pl-PL" sz="1000" dirty="0"/>
              <a:t> (13 kursów co ok. 40 min., w szczytach, między szczytami, poza szczytami i w weekendy co ok. 120 minut);</a:t>
            </a:r>
          </a:p>
          <a:p>
            <a:pPr lvl="0" algn="just"/>
            <a:r>
              <a:rPr lang="pl-PL" sz="1000" u="sng" dirty="0"/>
              <a:t>Planowane zmiany:</a:t>
            </a:r>
            <a:endParaRPr lang="pl-PL" sz="1000" dirty="0"/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2</a:t>
            </a:r>
            <a:r>
              <a:rPr lang="pl-PL" sz="1000" dirty="0"/>
              <a:t> (zwiększenie liczby kursów, częstotliwość w szczytach co ok. 30 min., pomiędzy szczytami, poza szczytem i w weekendy co ok. 60 minut);</a:t>
            </a:r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8</a:t>
            </a:r>
            <a:r>
              <a:rPr lang="pl-PL" sz="1000" dirty="0"/>
              <a:t> (zwiększenie liczby kursów, częstotliwość w szczytach i pomiędzy szczytami co ok. 30 minut, poza szczytem co ok. 60 min., </a:t>
            </a:r>
            <a:br>
              <a:rPr lang="pl-PL" sz="1000" dirty="0"/>
            </a:br>
            <a:r>
              <a:rPr lang="pl-PL" sz="1000" dirty="0"/>
              <a:t>w weekendy co ok. 60 minut; </a:t>
            </a:r>
            <a:r>
              <a:rPr lang="pl-PL" sz="1000" dirty="0">
                <a:solidFill>
                  <a:srgbClr val="FF0000"/>
                </a:solidFill>
              </a:rPr>
              <a:t>wydłużenie trasy linii do Hermanowej Przylasek oraz objęcie ulic Budziwojskiej, Podleśnej i Poselskiej</a:t>
            </a:r>
            <a:r>
              <a:rPr lang="pl-PL" sz="1000" dirty="0"/>
              <a:t>);</a:t>
            </a:r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14</a:t>
            </a:r>
            <a:r>
              <a:rPr lang="pl-PL" sz="1000" dirty="0"/>
              <a:t> (zwiększenie liczby kursów, częstotliwość w szczytach co ok. 30 minut, pomiędzy szczytami, poza szczytem co ok. </a:t>
            </a:r>
            <a:br>
              <a:rPr lang="pl-PL" sz="1000" dirty="0"/>
            </a:br>
            <a:r>
              <a:rPr lang="pl-PL" sz="1000" dirty="0"/>
              <a:t>90 minut, w weekendy co ok. 120 minut);</a:t>
            </a:r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31</a:t>
            </a:r>
            <a:r>
              <a:rPr lang="pl-PL" sz="1000" dirty="0"/>
              <a:t> (częstotliwość w szczycie co ok. 30 minut, pomiędzy szczytami, poza szczytem i w weekendy co ok. 60 minut);</a:t>
            </a:r>
          </a:p>
          <a:p>
            <a:pPr lvl="1" algn="just"/>
            <a:r>
              <a:rPr lang="pl-PL" sz="1000" dirty="0"/>
              <a:t>Linia nr </a:t>
            </a:r>
            <a:r>
              <a:rPr lang="pl-PL" sz="1000" b="1" dirty="0"/>
              <a:t>40</a:t>
            </a:r>
            <a:r>
              <a:rPr lang="pl-PL" sz="1000" dirty="0"/>
              <a:t> (zwiększenie liczby kursów, częstotliwość kursowania co ok. 50 minut w dni robocze);</a:t>
            </a:r>
          </a:p>
        </p:txBody>
      </p:sp>
    </p:spTree>
    <p:extLst>
      <p:ext uri="{BB962C8B-B14F-4D97-AF65-F5344CB8AC3E}">
        <p14:creationId xmlns:p14="http://schemas.microsoft.com/office/powerpoint/2010/main" val="2217025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Stan obecny tras przejazdów 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Drabinianka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2: Baligrodzka – Iwonicka – Odrzykońska – Bł. Karoliny – Kotuli – Krakowska – Piłsudskiego – Cieplińskiego – Lisa–Kuli – Kilara – Kopisto – Rejtana – </a:t>
            </a:r>
            <a:r>
              <a:rPr lang="pl-PL" b="1" dirty="0"/>
              <a:t>Sikorskiego</a:t>
            </a:r>
            <a:r>
              <a:rPr lang="pl-PL" dirty="0"/>
              <a:t> – </a:t>
            </a:r>
            <a:r>
              <a:rPr lang="pl-PL" b="1" dirty="0"/>
              <a:t>Strażacka</a:t>
            </a:r>
            <a:r>
              <a:rPr lang="pl-PL" dirty="0"/>
              <a:t> – </a:t>
            </a:r>
            <a:r>
              <a:rPr lang="pl-PL" b="1" dirty="0"/>
              <a:t>Miła</a:t>
            </a:r>
            <a:r>
              <a:rPr lang="pl-PL" dirty="0"/>
              <a:t> – Kard. K. Wojtyły</a:t>
            </a:r>
          </a:p>
          <a:p>
            <a:pPr algn="just"/>
            <a:r>
              <a:rPr lang="pl-PL" dirty="0"/>
              <a:t>Linia nr 8: Rudna Wielka – Pogwizdowska – Myśliwska – Warszawska – Staromiejska – Lubelska – Marszałkowska – Cieplińskiego – Lisa–Kuli – Hetmańska – </a:t>
            </a:r>
            <a:r>
              <a:rPr lang="pl-PL" b="1" dirty="0"/>
              <a:t>Powstańców W–wy</a:t>
            </a:r>
            <a:r>
              <a:rPr lang="pl-PL" dirty="0"/>
              <a:t> – </a:t>
            </a:r>
            <a:r>
              <a:rPr lang="pl-PL" b="1" dirty="0"/>
              <a:t>Sikorskiego</a:t>
            </a:r>
            <a:r>
              <a:rPr lang="pl-PL" dirty="0"/>
              <a:t> – </a:t>
            </a:r>
            <a:r>
              <a:rPr lang="pl-PL" b="1" dirty="0"/>
              <a:t>Strażacka</a:t>
            </a:r>
            <a:r>
              <a:rPr lang="pl-PL" dirty="0"/>
              <a:t> – </a:t>
            </a:r>
            <a:r>
              <a:rPr lang="pl-PL" b="1" dirty="0"/>
              <a:t>Miła</a:t>
            </a:r>
            <a:r>
              <a:rPr lang="pl-PL" dirty="0"/>
              <a:t> – Kard. K. Wojtyły – Sikorskiego</a:t>
            </a:r>
          </a:p>
          <a:p>
            <a:pPr algn="just"/>
            <a:r>
              <a:rPr lang="pl-PL" dirty="0"/>
              <a:t>Linia nr 12: Trembeckiego – Siemieńskiego – Żółkiewskiego – Bardowskiego – Głowackiego – Targowa – Szopena – Kilara – Hetmańska – </a:t>
            </a:r>
            <a:r>
              <a:rPr lang="pl-PL" b="1" dirty="0"/>
              <a:t>Powstańców W–wy</a:t>
            </a:r>
            <a:r>
              <a:rPr lang="pl-PL" dirty="0"/>
              <a:t> – </a:t>
            </a:r>
            <a:r>
              <a:rPr lang="pl-PL" b="1" dirty="0"/>
              <a:t>Kwiatkowskiego</a:t>
            </a:r>
            <a:r>
              <a:rPr lang="pl-PL" dirty="0"/>
              <a:t> – Jana Pawła II – Budziwojska – Siedliska</a:t>
            </a:r>
          </a:p>
        </p:txBody>
      </p:sp>
    </p:spTree>
    <p:extLst>
      <p:ext uri="{BB962C8B-B14F-4D97-AF65-F5344CB8AC3E}">
        <p14:creationId xmlns:p14="http://schemas.microsoft.com/office/powerpoint/2010/main" val="3816638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obecny tras przejazdów 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Drabinianka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14: Dworzec Lokalny – Cieplińskiego – Lisa–Kuli – Kilara – Kopisto – Niepodległości – Krzyżanowskiego – Armii Krajowej – Paderewskiego – Wieniawskiego – Łukasiewicza – Robotnicza – </a:t>
            </a:r>
            <a:r>
              <a:rPr lang="pl-PL" b="1" dirty="0"/>
              <a:t>Strażacka</a:t>
            </a:r>
            <a:r>
              <a:rPr lang="pl-PL" dirty="0"/>
              <a:t> – </a:t>
            </a:r>
            <a:r>
              <a:rPr lang="pl-PL" b="1" dirty="0"/>
              <a:t>Miła</a:t>
            </a:r>
            <a:r>
              <a:rPr lang="pl-PL" dirty="0"/>
              <a:t> – K. K. Wojtyły</a:t>
            </a:r>
          </a:p>
          <a:p>
            <a:pPr algn="just"/>
            <a:r>
              <a:rPr lang="pl-PL" dirty="0"/>
              <a:t>Linia nr 31: Lubelska – Marszałkowska – Piłsudskiego – Plac Wolności – Targowa – Szopena – Podwisłocze – </a:t>
            </a:r>
            <a:r>
              <a:rPr lang="pl-PL" b="1" dirty="0"/>
              <a:t>Kwiatkowskiego</a:t>
            </a:r>
            <a:r>
              <a:rPr lang="pl-PL" dirty="0"/>
              <a:t> – </a:t>
            </a:r>
            <a:r>
              <a:rPr lang="pl-PL" b="1" dirty="0"/>
              <a:t>Strażacka</a:t>
            </a:r>
            <a:r>
              <a:rPr lang="pl-PL" dirty="0"/>
              <a:t> – </a:t>
            </a:r>
            <a:r>
              <a:rPr lang="pl-PL" b="1" dirty="0"/>
              <a:t>Miła</a:t>
            </a:r>
            <a:r>
              <a:rPr lang="pl-PL" dirty="0"/>
              <a:t> – Kard. K. Wojtyły – Sikorskiego</a:t>
            </a:r>
          </a:p>
          <a:p>
            <a:pPr algn="just"/>
            <a:r>
              <a:rPr lang="pl-PL" dirty="0"/>
              <a:t>Linia nr 40: Bł. Karoliny – Wiktora – Wyspiańskiego – Wita Stwosza – Chmaja – Wincentego Pola – Dąbrowskiego – Powstańców W–wy – </a:t>
            </a:r>
            <a:r>
              <a:rPr lang="pl-PL" b="1" dirty="0"/>
              <a:t>Kwiatkowskiego</a:t>
            </a:r>
            <a:r>
              <a:rPr lang="pl-PL" dirty="0"/>
              <a:t> – </a:t>
            </a:r>
            <a:r>
              <a:rPr lang="pl-PL" b="1" dirty="0"/>
              <a:t>Strażacka</a:t>
            </a:r>
            <a:r>
              <a:rPr lang="pl-PL" dirty="0"/>
              <a:t> –  Robotnicza – Łukasiewicza</a:t>
            </a:r>
          </a:p>
        </p:txBody>
      </p:sp>
    </p:spTree>
    <p:extLst>
      <p:ext uri="{BB962C8B-B14F-4D97-AF65-F5344CB8AC3E}">
        <p14:creationId xmlns:p14="http://schemas.microsoft.com/office/powerpoint/2010/main" val="1269570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Planowane zmiany tras przejazdów </a:t>
            </a: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Drabinianka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Linia nr 2: bez zmian;</a:t>
            </a:r>
          </a:p>
          <a:p>
            <a:pPr algn="just"/>
            <a:r>
              <a:rPr lang="pl-PL" dirty="0"/>
              <a:t>Linia nr 12: bez zmian;</a:t>
            </a:r>
          </a:p>
          <a:p>
            <a:pPr algn="just"/>
            <a:r>
              <a:rPr lang="pl-PL" dirty="0"/>
              <a:t>Linia nr 8: Pogwizdowska – Myśliwska – Warszawska – Staromiejska  – Lubelska – Marszałkowska – Cieplińskiego – Lisa–Kuli – Hetmańska – </a:t>
            </a:r>
            <a:r>
              <a:rPr lang="pl-PL" b="1" dirty="0"/>
              <a:t>Powstańców W–wy</a:t>
            </a:r>
            <a:r>
              <a:rPr lang="pl-PL" dirty="0"/>
              <a:t> – </a:t>
            </a:r>
            <a:r>
              <a:rPr lang="pl-PL" b="1" dirty="0"/>
              <a:t>Sikorskiego</a:t>
            </a:r>
            <a:r>
              <a:rPr lang="pl-PL" dirty="0"/>
              <a:t> – </a:t>
            </a:r>
            <a:r>
              <a:rPr lang="pl-PL" b="1" dirty="0"/>
              <a:t>Strażacka</a:t>
            </a:r>
            <a:r>
              <a:rPr lang="pl-PL" dirty="0"/>
              <a:t> – </a:t>
            </a:r>
            <a:r>
              <a:rPr lang="pl-PL" b="1" dirty="0"/>
              <a:t>Miła</a:t>
            </a:r>
            <a:r>
              <a:rPr lang="pl-PL" dirty="0"/>
              <a:t> – </a:t>
            </a:r>
            <a:br>
              <a:rPr lang="pl-PL" dirty="0"/>
            </a:br>
            <a:r>
              <a:rPr lang="pl-PL" dirty="0"/>
              <a:t>Kard. K. Wojtyły – Sikorskiego – </a:t>
            </a:r>
            <a:r>
              <a:rPr lang="pl-PL" dirty="0">
                <a:solidFill>
                  <a:srgbClr val="FF0000"/>
                </a:solidFill>
              </a:rPr>
              <a:t>Tyczyn – Budziwojska – Poselska – Podleśna – Hermanowa</a:t>
            </a:r>
            <a:r>
              <a:rPr lang="pl-PL" dirty="0"/>
              <a:t>;</a:t>
            </a:r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Linia nr 14: bez zmian;</a:t>
            </a:r>
          </a:p>
          <a:p>
            <a:pPr algn="just"/>
            <a:r>
              <a:rPr lang="pl-PL" dirty="0"/>
              <a:t>Linia nr 31: bez zmian;</a:t>
            </a:r>
          </a:p>
          <a:p>
            <a:pPr algn="just"/>
            <a:r>
              <a:rPr lang="pl-PL" dirty="0"/>
              <a:t>Linia nr 40: bez zmian.</a:t>
            </a:r>
          </a:p>
        </p:txBody>
      </p:sp>
    </p:spTree>
    <p:extLst>
      <p:ext uri="{BB962C8B-B14F-4D97-AF65-F5344CB8AC3E}">
        <p14:creationId xmlns:p14="http://schemas.microsoft.com/office/powerpoint/2010/main" val="1423695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Drabinianka</a:t>
            </a:r>
            <a:endParaRPr lang="pl-PL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087687"/>
              </p:ext>
            </p:extLst>
          </p:nvPr>
        </p:nvGraphicFramePr>
        <p:xfrm>
          <a:off x="2496000" y="2662238"/>
          <a:ext cx="7200000" cy="1533525"/>
        </p:xfrm>
        <a:graphic>
          <a:graphicData uri="http://schemas.openxmlformats.org/drawingml/2006/table">
            <a:tbl>
              <a:tblPr/>
              <a:tblGrid>
                <a:gridCol w="6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0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002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Liczba kursów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Szkolny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Pozaszkolny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Sobotni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Niedzielny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72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Drabinianka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030072"/>
              </p:ext>
            </p:extLst>
          </p:nvPr>
        </p:nvGraphicFramePr>
        <p:xfrm>
          <a:off x="696000" y="2662238"/>
          <a:ext cx="10800000" cy="1533525"/>
        </p:xfrm>
        <a:graphic>
          <a:graphicData uri="http://schemas.openxmlformats.org/drawingml/2006/table">
            <a:tbl>
              <a:tblPr/>
              <a:tblGrid>
                <a:gridCol w="4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3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6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0025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Częstość kursowania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Roboczy w szczycie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Roboczy w międzyszczycie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Sobotni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Niedzielny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Jest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Będzie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40–80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60–120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45–55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35–45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30–35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90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90–100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90–100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30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100–120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60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100–120 </a:t>
                      </a:r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90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50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90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50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–</a:t>
                      </a:r>
                      <a:endParaRPr lang="pl-P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 120 min.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508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Drabinianka</a:t>
            </a:r>
            <a:endParaRPr lang="pl-PL" dirty="0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52688"/>
              </p:ext>
            </p:extLst>
          </p:nvPr>
        </p:nvGraphicFramePr>
        <p:xfrm>
          <a:off x="7037945" y="1968031"/>
          <a:ext cx="2659262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71982" imgH="5934075" progId="Excel.Sheet.12">
                  <p:embed/>
                </p:oleObj>
              </mc:Choice>
              <mc:Fallback>
                <p:oleObj name="Worksheet" r:id="rId2" imgW="3371982" imgH="5934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37945" y="1968031"/>
                        <a:ext cx="2659262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93504"/>
              </p:ext>
            </p:extLst>
          </p:nvPr>
        </p:nvGraphicFramePr>
        <p:xfrm>
          <a:off x="2478816" y="1968031"/>
          <a:ext cx="2690396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181335" imgH="5534025" progId="Excel.Sheet.12">
                  <p:embed/>
                </p:oleObj>
              </mc:Choice>
              <mc:Fallback>
                <p:oleObj name="Worksheet" r:id="rId4" imgW="3181335" imgH="5534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8816" y="1968031"/>
                        <a:ext cx="2690396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692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Kotuli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57266"/>
          </a:xfrm>
        </p:spPr>
        <p:txBody>
          <a:bodyPr rtlCol="0">
            <a:normAutofit fontScale="47500" lnSpcReduction="20000"/>
          </a:bodyPr>
          <a:lstStyle/>
          <a:p>
            <a:pPr lvl="0" algn="just"/>
            <a:r>
              <a:rPr lang="pl-PL" u="sng" dirty="0"/>
              <a:t>Stan obecny:</a:t>
            </a:r>
            <a:endParaRPr lang="pl-PL" sz="16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2</a:t>
            </a:r>
            <a:r>
              <a:rPr lang="pl-PL" dirty="0"/>
              <a:t> (częstotliwość w szczytach, pomiędzy szczytami, poza szczytem i w weekendy co ok. 60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10</a:t>
            </a:r>
            <a:r>
              <a:rPr lang="pl-PL" dirty="0"/>
              <a:t> (częstotliwość w szczytach co ok. 30 minut, poza szczytem i pomiędzy szczytami co ok. 60 min., w weekendy co ok. 120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27</a:t>
            </a:r>
            <a:r>
              <a:rPr lang="pl-PL" dirty="0"/>
              <a:t> (częstotliwość w szczytach, pomiędzy szczytami, poza szczytem co ok. 40 minut, w weekendy co ok. 40–60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36</a:t>
            </a:r>
            <a:r>
              <a:rPr lang="pl-PL" dirty="0"/>
              <a:t> (częstotliwość w szczycie co ok. 30 minut, pomiędzy szczytami, poza szczytem co ok. 60 minut, w soboty co ok. 60–90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40</a:t>
            </a:r>
            <a:r>
              <a:rPr lang="pl-PL" dirty="0"/>
              <a:t> (częstotliwość co ok. 90 min.);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42</a:t>
            </a:r>
            <a:r>
              <a:rPr lang="pl-PL" dirty="0"/>
              <a:t> (częstotliwość w szczycie co ok. 30 minut, pomiędzy szczytami, poza szczytem co ok. 60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47</a:t>
            </a:r>
            <a:r>
              <a:rPr lang="pl-PL" dirty="0"/>
              <a:t> (częstotliwość w szczytach, pomiędzy szczytami, poza szczytem i w weekendy co ok. 40 minut);</a:t>
            </a:r>
          </a:p>
          <a:p>
            <a:pPr lvl="0" algn="just"/>
            <a:r>
              <a:rPr lang="pl-PL" u="sng" dirty="0"/>
              <a:t>Planowane zmiany:</a:t>
            </a:r>
            <a:endParaRPr lang="pl-PL" sz="16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2</a:t>
            </a:r>
            <a:r>
              <a:rPr lang="pl-PL" dirty="0"/>
              <a:t> (zwiększenie liczby kursów, częstotliwość w szczytach co ok. 30 min., pomiędzy szczytami, poza szczytem i w weekendy co ok. 60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10</a:t>
            </a:r>
            <a:r>
              <a:rPr lang="pl-PL" dirty="0"/>
              <a:t> (zwiększenie ogólnej liczby kursów oraz kursów wykonujących kursy przez ulicę Wywrockiego, częstotliwość w szczytach co ok. 30 min., pomiędzy szczytami, poza szczytem i w weekendy co ok. 60 minut, w weekendy co ok. 120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27</a:t>
            </a:r>
            <a:r>
              <a:rPr lang="pl-PL" dirty="0"/>
              <a:t> (częstotliwość w szczytach co ok. 30 min., pomiędzy szczytami, poza szczytem i w weekendy co ok. 60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36</a:t>
            </a:r>
            <a:r>
              <a:rPr lang="pl-PL" dirty="0"/>
              <a:t> (</a:t>
            </a:r>
            <a:r>
              <a:rPr lang="pl-PL" b="1" dirty="0">
                <a:solidFill>
                  <a:srgbClr val="FF0000"/>
                </a:solidFill>
              </a:rPr>
              <a:t>likwidacja trasy na odcinku Bł. Karoliny – Dąbrowskiego</a:t>
            </a:r>
            <a:r>
              <a:rPr lang="pl-PL" dirty="0"/>
              <a:t>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40</a:t>
            </a:r>
            <a:r>
              <a:rPr lang="pl-PL" dirty="0"/>
              <a:t> (zwiększenie liczby kursów, częstotliwość co ok. 50 min.);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42</a:t>
            </a:r>
            <a:r>
              <a:rPr lang="pl-PL" dirty="0"/>
              <a:t> (częstotliwość w szczycie co ok. 30 min., pomiędzy szczytami i poza szczytem co ok. 60 minut);</a:t>
            </a:r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47</a:t>
            </a:r>
            <a:r>
              <a:rPr lang="pl-PL" dirty="0"/>
              <a:t> (zwiększenie liczby kursów, częstotliwość w szczytach co ok. 30 min., pomiędzy szczytami, poza szczytem i w weekendy co ok. </a:t>
            </a:r>
            <a:br>
              <a:rPr lang="pl-PL" dirty="0"/>
            </a:br>
            <a:r>
              <a:rPr lang="pl-PL" dirty="0"/>
              <a:t>30–60 minut);</a:t>
            </a:r>
          </a:p>
        </p:txBody>
      </p:sp>
    </p:spTree>
    <p:extLst>
      <p:ext uri="{BB962C8B-B14F-4D97-AF65-F5344CB8AC3E}">
        <p14:creationId xmlns:p14="http://schemas.microsoft.com/office/powerpoint/2010/main" val="368342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Zakres planowanych zmian</a:t>
            </a:r>
          </a:p>
        </p:txBody>
      </p:sp>
      <p:sp>
        <p:nvSpPr>
          <p:cNvPr id="5" name="Zawartość — symbol zastępczy 4"/>
          <p:cNvSpPr>
            <a:spLocks noGrp="1"/>
          </p:cNvSpPr>
          <p:nvPr>
            <p:ph idx="1"/>
          </p:nvPr>
        </p:nvSpPr>
        <p:spPr>
          <a:xfrm>
            <a:off x="1103312" y="2534830"/>
            <a:ext cx="8946541" cy="4603256"/>
          </a:xfrm>
        </p:spPr>
        <p:txBody>
          <a:bodyPr numCol="2" rtlCol="0">
            <a:normAutofit/>
          </a:bodyPr>
          <a:lstStyle/>
          <a:p>
            <a:pPr marL="534988" indent="-354013" rtl="0"/>
            <a:r>
              <a:rPr lang="pl-PL" b="1" dirty="0"/>
              <a:t>2</a:t>
            </a:r>
            <a:r>
              <a:rPr lang="pl-PL" dirty="0"/>
              <a:t> – os. Biała, os. Drabinianka, os. Kotuli</a:t>
            </a:r>
          </a:p>
          <a:p>
            <a:pPr marL="534988" indent="-354013"/>
            <a:r>
              <a:rPr lang="pl-PL" b="1" dirty="0"/>
              <a:t>8</a:t>
            </a:r>
            <a:r>
              <a:rPr lang="pl-PL" dirty="0"/>
              <a:t> – os. Biała, os. Drabinianka, os. Miłocin – św. Huberta, os. Pogwizdów Nowy</a:t>
            </a:r>
          </a:p>
          <a:p>
            <a:pPr marL="534988" indent="-354013" rtl="0"/>
            <a:r>
              <a:rPr lang="pl-PL" b="1" dirty="0"/>
              <a:t>10</a:t>
            </a:r>
            <a:r>
              <a:rPr lang="pl-PL" dirty="0"/>
              <a:t> – os. Kotuli</a:t>
            </a:r>
          </a:p>
          <a:p>
            <a:pPr marL="534988" indent="-354013"/>
            <a:r>
              <a:rPr lang="pl-PL" b="1" dirty="0"/>
              <a:t>14</a:t>
            </a:r>
            <a:r>
              <a:rPr lang="pl-PL" dirty="0"/>
              <a:t> – os. os. Biała, os. Drabinianka, os. Słocina</a:t>
            </a:r>
          </a:p>
          <a:p>
            <a:pPr marL="534988" indent="-354013"/>
            <a:r>
              <a:rPr lang="pl-PL" b="1" dirty="0"/>
              <a:t>16</a:t>
            </a:r>
            <a:r>
              <a:rPr lang="pl-PL" dirty="0"/>
              <a:t> – os. Słocina</a:t>
            </a:r>
          </a:p>
          <a:p>
            <a:pPr marL="534988" indent="-354013" rtl="0"/>
            <a:r>
              <a:rPr lang="pl-PL" b="1" dirty="0"/>
              <a:t>27</a:t>
            </a:r>
            <a:r>
              <a:rPr lang="pl-PL" dirty="0"/>
              <a:t> – os. Kotuli</a:t>
            </a:r>
          </a:p>
          <a:p>
            <a:pPr marL="534988" indent="-354013" rtl="0"/>
            <a:r>
              <a:rPr lang="pl-PL" b="1" dirty="0"/>
              <a:t>29</a:t>
            </a:r>
            <a:r>
              <a:rPr lang="pl-PL" dirty="0"/>
              <a:t> – os. Słocina (pośrednio)</a:t>
            </a:r>
            <a:endParaRPr lang="pl-PL" b="1" dirty="0"/>
          </a:p>
          <a:p>
            <a:pPr marL="534988" indent="-354013"/>
            <a:r>
              <a:rPr lang="pl-PL" b="1" dirty="0"/>
              <a:t>31</a:t>
            </a:r>
            <a:r>
              <a:rPr lang="pl-PL" dirty="0"/>
              <a:t> – os. Biała, os. Drabinianka,</a:t>
            </a:r>
          </a:p>
          <a:p>
            <a:pPr marL="534988" indent="-354013"/>
            <a:r>
              <a:rPr lang="pl-PL" b="1" dirty="0"/>
              <a:t>36</a:t>
            </a:r>
            <a:r>
              <a:rPr lang="pl-PL" dirty="0"/>
              <a:t> – os. Słocina, os. Kotuli</a:t>
            </a:r>
          </a:p>
          <a:p>
            <a:pPr marL="534988" indent="-354013"/>
            <a:r>
              <a:rPr lang="pl-PL" b="1" dirty="0"/>
              <a:t>37</a:t>
            </a:r>
            <a:r>
              <a:rPr lang="pl-PL" dirty="0"/>
              <a:t> – os. Biała, os. Budziwój</a:t>
            </a:r>
          </a:p>
          <a:p>
            <a:pPr marL="534988" indent="-354013"/>
            <a:r>
              <a:rPr lang="pl-PL" b="1" dirty="0"/>
              <a:t>40</a:t>
            </a:r>
            <a:r>
              <a:rPr lang="pl-PL" dirty="0"/>
              <a:t> – os. Kotuli, os. Drabinianka</a:t>
            </a:r>
          </a:p>
          <a:p>
            <a:pPr marL="534988" indent="-354013"/>
            <a:r>
              <a:rPr lang="pl-PL" b="1" dirty="0"/>
              <a:t>42</a:t>
            </a:r>
            <a:r>
              <a:rPr lang="pl-PL" dirty="0"/>
              <a:t> – os. Kotuli</a:t>
            </a:r>
          </a:p>
          <a:p>
            <a:pPr marL="534988" indent="-354013"/>
            <a:r>
              <a:rPr lang="pl-PL" b="1" dirty="0"/>
              <a:t>44</a:t>
            </a:r>
            <a:r>
              <a:rPr lang="pl-PL" dirty="0"/>
              <a:t> – os. Biała</a:t>
            </a:r>
          </a:p>
          <a:p>
            <a:pPr marL="534988" indent="-354013"/>
            <a:r>
              <a:rPr lang="pl-PL" b="1" dirty="0"/>
              <a:t>47</a:t>
            </a:r>
            <a:r>
              <a:rPr lang="pl-PL" dirty="0"/>
              <a:t> – os. Kotuli</a:t>
            </a:r>
          </a:p>
          <a:p>
            <a:pPr marL="534988" indent="-354013"/>
            <a:r>
              <a:rPr lang="pl-PL" b="1" dirty="0"/>
              <a:t>57</a:t>
            </a:r>
            <a:r>
              <a:rPr lang="pl-PL" dirty="0"/>
              <a:t> – os. Miłocin – św. Huberta, os. Pogwizdów Nowy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103312" y="1993718"/>
            <a:ext cx="8946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Wykaz zmienianych linii oraz potencjalnych interesariuszy: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Stan obecny tras przejazdów 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Kotuli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2: </a:t>
            </a:r>
            <a:r>
              <a:rPr lang="pl-PL" b="1" dirty="0"/>
              <a:t>Baligrodzka</a:t>
            </a:r>
            <a:r>
              <a:rPr lang="pl-PL" dirty="0"/>
              <a:t> – </a:t>
            </a:r>
            <a:r>
              <a:rPr lang="pl-PL" b="1" dirty="0"/>
              <a:t>Iwonicka</a:t>
            </a:r>
            <a:r>
              <a:rPr lang="pl-PL" dirty="0"/>
              <a:t> – </a:t>
            </a:r>
            <a:r>
              <a:rPr lang="pl-PL" b="1" dirty="0"/>
              <a:t>Odrzykońska</a:t>
            </a:r>
            <a:r>
              <a:rPr lang="pl-PL" dirty="0"/>
              <a:t> – </a:t>
            </a:r>
            <a:r>
              <a:rPr lang="pl-PL" b="1" dirty="0"/>
              <a:t>Bł. Karoliny</a:t>
            </a:r>
            <a:r>
              <a:rPr lang="pl-PL" dirty="0"/>
              <a:t> – </a:t>
            </a:r>
            <a:r>
              <a:rPr lang="pl-PL" b="1" dirty="0"/>
              <a:t>Kotuli</a:t>
            </a:r>
            <a:r>
              <a:rPr lang="pl-PL" dirty="0"/>
              <a:t> – Krakowska – Piłsudskiego – Cieplińskiego – Lisa–Kuli – Kilara – Kopisto – Rejtana – Sikorskiego – Strażacka – Miła – Kard. K. Wojtyły</a:t>
            </a:r>
          </a:p>
          <a:p>
            <a:pPr algn="just"/>
            <a:r>
              <a:rPr lang="pl-PL" dirty="0"/>
              <a:t>Linia nr 10: </a:t>
            </a:r>
            <a:r>
              <a:rPr lang="pl-PL" b="1" dirty="0"/>
              <a:t>Bł. Karoliny</a:t>
            </a:r>
            <a:r>
              <a:rPr lang="pl-PL" dirty="0"/>
              <a:t> – </a:t>
            </a:r>
            <a:r>
              <a:rPr lang="pl-PL" b="1" dirty="0"/>
              <a:t>Wyspiańskiego</a:t>
            </a:r>
            <a:r>
              <a:rPr lang="pl-PL" dirty="0"/>
              <a:t> – </a:t>
            </a:r>
            <a:r>
              <a:rPr lang="pl-PL" b="1" dirty="0"/>
              <a:t>Strzelnicza</a:t>
            </a:r>
            <a:r>
              <a:rPr lang="pl-PL" dirty="0"/>
              <a:t> – Wywrockiego – </a:t>
            </a:r>
            <a:r>
              <a:rPr lang="pl-PL" b="1" dirty="0"/>
              <a:t>Plenerowa</a:t>
            </a:r>
            <a:r>
              <a:rPr lang="pl-PL" dirty="0"/>
              <a:t> – </a:t>
            </a:r>
            <a:r>
              <a:rPr lang="pl-PL" b="1" dirty="0"/>
              <a:t>Panoramiczna</a:t>
            </a:r>
            <a:r>
              <a:rPr lang="pl-PL" dirty="0"/>
              <a:t> – Witosa – Wyspiańskiego – </a:t>
            </a:r>
            <a:br>
              <a:rPr lang="pl-PL" dirty="0"/>
            </a:br>
            <a:r>
              <a:rPr lang="pl-PL" dirty="0"/>
              <a:t>Wita Stwosza – Langiewicza – Mochnackiego – Cieplińskiego – Piłsudskiego – Plac Wolności – Targowa – Szopena – Kopisto – Podwisłocze – Powstańców Warszawy – Sikorskiego – Robotnicza – Łukasiewicza</a:t>
            </a:r>
          </a:p>
          <a:p>
            <a:pPr algn="just"/>
            <a:r>
              <a:rPr lang="pl-PL" dirty="0"/>
              <a:t>Linia nr 27: </a:t>
            </a:r>
            <a:r>
              <a:rPr lang="pl-PL" b="1" dirty="0"/>
              <a:t>Bł. Karoliny</a:t>
            </a:r>
            <a:r>
              <a:rPr lang="pl-PL" dirty="0"/>
              <a:t> – </a:t>
            </a:r>
            <a:r>
              <a:rPr lang="pl-PL" b="1" dirty="0"/>
              <a:t>Kotuli</a:t>
            </a:r>
            <a:r>
              <a:rPr lang="pl-PL" dirty="0"/>
              <a:t> – Krakowska – Piłsudskiego – </a:t>
            </a:r>
            <a:br>
              <a:rPr lang="pl-PL" dirty="0"/>
            </a:br>
            <a:r>
              <a:rPr lang="pl-PL" dirty="0"/>
              <a:t>Pl. Wolności – Rejtana – Niepodległości – Armii Krajowej – Lwowska – Cienista</a:t>
            </a:r>
          </a:p>
        </p:txBody>
      </p:sp>
    </p:spTree>
    <p:extLst>
      <p:ext uri="{BB962C8B-B14F-4D97-AF65-F5344CB8AC3E}">
        <p14:creationId xmlns:p14="http://schemas.microsoft.com/office/powerpoint/2010/main" val="304683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obecny tras przejazdów 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Kotuli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Linia nr 36: </a:t>
            </a:r>
            <a:r>
              <a:rPr lang="pl-PL" b="1" dirty="0"/>
              <a:t>Bł. Karoliny</a:t>
            </a:r>
            <a:r>
              <a:rPr lang="pl-PL" dirty="0"/>
              <a:t> – </a:t>
            </a:r>
            <a:r>
              <a:rPr lang="pl-PL" b="1" dirty="0"/>
              <a:t>Kotuli</a:t>
            </a:r>
            <a:r>
              <a:rPr lang="pl-PL" dirty="0"/>
              <a:t> – Krakowska – Piłsudskiego – Cieplińskiego – Lisa Kuli – Dąbrowskiego – Powstańców Warszawy – Armii Krajowej – Niemierskiego – Witolda – Paderewskiego – Św. Rocha</a:t>
            </a:r>
          </a:p>
          <a:p>
            <a:pPr algn="just"/>
            <a:r>
              <a:rPr lang="pl-PL" dirty="0"/>
              <a:t>Linia nr 40: </a:t>
            </a:r>
            <a:r>
              <a:rPr lang="pl-PL" b="1" dirty="0"/>
              <a:t>Bł. Karoliny</a:t>
            </a:r>
            <a:r>
              <a:rPr lang="pl-PL" dirty="0"/>
              <a:t> – </a:t>
            </a:r>
            <a:r>
              <a:rPr lang="pl-PL" b="1" dirty="0"/>
              <a:t>Wiktora</a:t>
            </a:r>
            <a:r>
              <a:rPr lang="pl-PL" dirty="0"/>
              <a:t> – Wyspiańskiego – Wita Stwosza – Chmaja – Wincentego Pola – Dąbrowskiego – Powstańców W–wy – Kwiatkowskiego – Strażacka –  Robotnicza – Łukasiewicza</a:t>
            </a:r>
          </a:p>
          <a:p>
            <a:pPr algn="just"/>
            <a:r>
              <a:rPr lang="pl-PL" dirty="0"/>
              <a:t>Linia nr 42: </a:t>
            </a:r>
            <a:r>
              <a:rPr lang="pl-PL" b="1" dirty="0"/>
              <a:t>Bł. Karoliny</a:t>
            </a:r>
            <a:r>
              <a:rPr lang="pl-PL" dirty="0"/>
              <a:t> – </a:t>
            </a:r>
            <a:r>
              <a:rPr lang="pl-PL" b="1" dirty="0"/>
              <a:t>Wyspiańskiego</a:t>
            </a:r>
            <a:r>
              <a:rPr lang="pl-PL" dirty="0"/>
              <a:t> – </a:t>
            </a:r>
            <a:r>
              <a:rPr lang="pl-PL" b="1" dirty="0"/>
              <a:t>Strzelnicza</a:t>
            </a:r>
            <a:r>
              <a:rPr lang="pl-PL" dirty="0"/>
              <a:t> – </a:t>
            </a:r>
            <a:r>
              <a:rPr lang="pl-PL" b="1" dirty="0"/>
              <a:t>Plenerowa</a:t>
            </a:r>
            <a:r>
              <a:rPr lang="pl-PL" dirty="0"/>
              <a:t> – </a:t>
            </a:r>
            <a:r>
              <a:rPr lang="pl-PL" b="1" dirty="0"/>
              <a:t>Panoramiczna</a:t>
            </a:r>
            <a:r>
              <a:rPr lang="pl-PL" dirty="0"/>
              <a:t> – Witosa – Krakowska – Piłsudskiego – Pl. Wolności – Targowa – Szopena – Kilara – Lisa–Kuli – Cieplińskiego – Piłsudskiego – Krakowska – Witosa – Panoramiczna – Plenerowa – Strzelnicza – Wyspiańskiego – Bł. Karoliny</a:t>
            </a:r>
          </a:p>
          <a:p>
            <a:pPr algn="just"/>
            <a:r>
              <a:rPr lang="pl-PL" dirty="0"/>
              <a:t>Linia nr 47: </a:t>
            </a:r>
            <a:r>
              <a:rPr lang="pl-PL" b="1" dirty="0"/>
              <a:t>Baligrodzka</a:t>
            </a:r>
            <a:r>
              <a:rPr lang="pl-PL" dirty="0"/>
              <a:t> – </a:t>
            </a:r>
            <a:r>
              <a:rPr lang="pl-PL" b="1" dirty="0"/>
              <a:t>Iwonicka</a:t>
            </a:r>
            <a:r>
              <a:rPr lang="pl-PL" dirty="0"/>
              <a:t> – </a:t>
            </a:r>
            <a:r>
              <a:rPr lang="pl-PL" b="1" dirty="0"/>
              <a:t>Odrzykońska</a:t>
            </a:r>
            <a:r>
              <a:rPr lang="pl-PL" dirty="0"/>
              <a:t> – </a:t>
            </a:r>
            <a:r>
              <a:rPr lang="pl-PL" b="1" dirty="0"/>
              <a:t>Bł. Karoliny</a:t>
            </a:r>
            <a:r>
              <a:rPr lang="pl-PL" dirty="0"/>
              <a:t> – </a:t>
            </a:r>
            <a:r>
              <a:rPr lang="pl-PL" b="1" dirty="0"/>
              <a:t>Sanocka</a:t>
            </a:r>
            <a:r>
              <a:rPr lang="pl-PL" dirty="0"/>
              <a:t> – </a:t>
            </a:r>
            <a:r>
              <a:rPr lang="pl-PL" b="1" dirty="0"/>
              <a:t>Ustrzycka</a:t>
            </a:r>
            <a:r>
              <a:rPr lang="pl-PL" dirty="0"/>
              <a:t> – Ofiar Katynia – Wyzwolenia – Okulickiego – Krakowska – Piłsudskiego – Plac Wolności – Dworaka</a:t>
            </a:r>
          </a:p>
        </p:txBody>
      </p:sp>
    </p:spTree>
    <p:extLst>
      <p:ext uri="{BB962C8B-B14F-4D97-AF65-F5344CB8AC3E}">
        <p14:creationId xmlns:p14="http://schemas.microsoft.com/office/powerpoint/2010/main" val="40523984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Planowane zmiany tras przejazdów </a:t>
            </a: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Kotuli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Linia nr 2: bez zmian;</a:t>
            </a:r>
          </a:p>
          <a:p>
            <a:pPr algn="just"/>
            <a:r>
              <a:rPr lang="pl-PL" dirty="0"/>
              <a:t>Linia nr 10: bez zmian;</a:t>
            </a:r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Linia nr 27: bez zmian;</a:t>
            </a:r>
          </a:p>
          <a:p>
            <a:pPr algn="just"/>
            <a:r>
              <a:rPr lang="pl-PL" dirty="0"/>
              <a:t>Linia nr 36: </a:t>
            </a:r>
            <a:r>
              <a:rPr lang="pl-PL" b="1" strike="sngStrike" dirty="0">
                <a:solidFill>
                  <a:srgbClr val="FF0000"/>
                </a:solidFill>
              </a:rPr>
              <a:t>Bł. Karoliny – Kotuli – </a:t>
            </a:r>
            <a:r>
              <a:rPr lang="pl-PL" strike="sngStrike" dirty="0">
                <a:solidFill>
                  <a:srgbClr val="FF0000"/>
                </a:solidFill>
              </a:rPr>
              <a:t>Krakowska – Piłsudskiego – Cieplińskiego – Lisa Kuli – Dąbrowskiego  </a:t>
            </a:r>
            <a:r>
              <a:rPr lang="pl-PL" dirty="0"/>
              <a:t>Matuszczaka – Podkarpacka – Powstańców Warszawy – Armii Krajowej – Niemierskiego – Witolda – Paderewskiego – Św. Rocha;</a:t>
            </a:r>
          </a:p>
          <a:p>
            <a:pPr algn="just"/>
            <a:r>
              <a:rPr lang="pl-PL" dirty="0"/>
              <a:t>Linia nr 40: bez zmian;</a:t>
            </a:r>
          </a:p>
          <a:p>
            <a:pPr algn="just"/>
            <a:r>
              <a:rPr lang="pl-PL" dirty="0"/>
              <a:t>Linia nr 42: bez zmian;</a:t>
            </a:r>
          </a:p>
          <a:p>
            <a:pPr algn="just"/>
            <a:r>
              <a:rPr lang="pl-PL" dirty="0"/>
              <a:t>Linia nr 47: bez zmian.</a:t>
            </a:r>
          </a:p>
        </p:txBody>
      </p:sp>
    </p:spTree>
    <p:extLst>
      <p:ext uri="{BB962C8B-B14F-4D97-AF65-F5344CB8AC3E}">
        <p14:creationId xmlns:p14="http://schemas.microsoft.com/office/powerpoint/2010/main" val="347629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Kotuli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29" y="2047812"/>
            <a:ext cx="6786742" cy="4195762"/>
          </a:xfrm>
        </p:spPr>
      </p:pic>
    </p:spTree>
    <p:extLst>
      <p:ext uri="{BB962C8B-B14F-4D97-AF65-F5344CB8AC3E}">
        <p14:creationId xmlns:p14="http://schemas.microsoft.com/office/powerpoint/2010/main" val="2313757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Kotuli</a:t>
            </a:r>
            <a:endParaRPr lang="pl-PL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318286"/>
              </p:ext>
            </p:extLst>
          </p:nvPr>
        </p:nvGraphicFramePr>
        <p:xfrm>
          <a:off x="2496000" y="2483357"/>
          <a:ext cx="7200000" cy="189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24732" imgH="1924050" progId="Excel.Sheet.12">
                  <p:embed/>
                </p:oleObj>
              </mc:Choice>
              <mc:Fallback>
                <p:oleObj name="Worksheet" r:id="rId2" imgW="7324732" imgH="1924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6000" y="2483357"/>
                        <a:ext cx="7200000" cy="1891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7831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Kotuli</a:t>
            </a:r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550806"/>
              </p:ext>
            </p:extLst>
          </p:nvPr>
        </p:nvGraphicFramePr>
        <p:xfrm>
          <a:off x="696000" y="2124216"/>
          <a:ext cx="10800000" cy="2609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963047" imgH="1924050" progId="Excel.Sheet.12">
                  <p:embed/>
                </p:oleObj>
              </mc:Choice>
              <mc:Fallback>
                <p:oleObj name="Worksheet" r:id="rId2" imgW="7963047" imgH="1924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6000" y="2124216"/>
                        <a:ext cx="10800000" cy="26095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99121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</a:t>
            </a:r>
            <a:r>
              <a:rPr lang="pl-PL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Kotuli </a:t>
            </a:r>
            <a:r>
              <a:rPr lang="pl-PL"/>
              <a:t>– </a:t>
            </a:r>
            <a:r>
              <a:rPr lang="pl-PL" dirty="0"/>
              <a:t>wszystkie linie</a:t>
            </a:r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745777"/>
              </p:ext>
            </p:extLst>
          </p:nvPr>
        </p:nvGraphicFramePr>
        <p:xfrm>
          <a:off x="7559504" y="1988666"/>
          <a:ext cx="2162326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724135" imgH="5895975" progId="Excel.Sheet.12">
                  <p:embed/>
                </p:oleObj>
              </mc:Choice>
              <mc:Fallback>
                <p:oleObj name="Worksheet" r:id="rId2" imgW="2724135" imgH="58959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9504" y="1988666"/>
                        <a:ext cx="2162326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61284"/>
              </p:ext>
            </p:extLst>
          </p:nvPr>
        </p:nvGraphicFramePr>
        <p:xfrm>
          <a:off x="2497739" y="1988666"/>
          <a:ext cx="2137269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962444" imgH="6486525" progId="Excel.Sheet.12">
                  <p:embed/>
                </p:oleObj>
              </mc:Choice>
              <mc:Fallback>
                <p:oleObj name="Worksheet" r:id="rId4" imgW="2962444" imgH="6486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7739" y="1988666"/>
                        <a:ext cx="2137269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074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9741803" cy="1400530"/>
          </a:xfrm>
        </p:spPr>
        <p:txBody>
          <a:bodyPr/>
          <a:lstStyle/>
          <a:p>
            <a:r>
              <a:rPr lang="pl-PL" dirty="0"/>
              <a:t>Efekty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Kotuli </a:t>
            </a:r>
            <a:r>
              <a:rPr lang="pl-PL" dirty="0"/>
              <a:t>– linie 2 i 27</a:t>
            </a:r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234331"/>
              </p:ext>
            </p:extLst>
          </p:nvPr>
        </p:nvGraphicFramePr>
        <p:xfrm>
          <a:off x="2466075" y="2730544"/>
          <a:ext cx="294322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943379" imgH="2876550" progId="Excel.Sheet.12">
                  <p:embed/>
                </p:oleObj>
              </mc:Choice>
              <mc:Fallback>
                <p:oleObj name="Worksheet" r:id="rId2" imgW="2943379" imgH="2876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66075" y="2730544"/>
                        <a:ext cx="2943225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i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14437"/>
              </p:ext>
            </p:extLst>
          </p:nvPr>
        </p:nvGraphicFramePr>
        <p:xfrm>
          <a:off x="6757988" y="2730544"/>
          <a:ext cx="2943225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943379" imgH="3067050" progId="Excel.Sheet.12">
                  <p:embed/>
                </p:oleObj>
              </mc:Choice>
              <mc:Fallback>
                <p:oleObj name="Worksheet" r:id="rId4" imgW="2943379" imgH="3067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57988" y="2730544"/>
                        <a:ext cx="2943225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247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9741803" cy="1400530"/>
          </a:xfrm>
        </p:spPr>
        <p:txBody>
          <a:bodyPr/>
          <a:lstStyle/>
          <a:p>
            <a:r>
              <a:rPr lang="pl-PL" dirty="0"/>
              <a:t>Efekty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Kotuli </a:t>
            </a:r>
            <a:r>
              <a:rPr lang="pl-PL" dirty="0"/>
              <a:t>– linie10 i 42</a:t>
            </a:r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519278"/>
              </p:ext>
            </p:extLst>
          </p:nvPr>
        </p:nvGraphicFramePr>
        <p:xfrm>
          <a:off x="2508422" y="2718702"/>
          <a:ext cx="3352800" cy="2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352918" imgH="2686050" progId="Excel.Sheet.12">
                  <p:embed/>
                </p:oleObj>
              </mc:Choice>
              <mc:Fallback>
                <p:oleObj name="Worksheet" r:id="rId2" imgW="3352918" imgH="2686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8422" y="2718702"/>
                        <a:ext cx="3352800" cy="2686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461045"/>
              </p:ext>
            </p:extLst>
          </p:nvPr>
        </p:nvGraphicFramePr>
        <p:xfrm>
          <a:off x="6355492" y="2718702"/>
          <a:ext cx="3352800" cy="250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352918" imgH="2505075" progId="Excel.Sheet.12">
                  <p:embed/>
                </p:oleObj>
              </mc:Choice>
              <mc:Fallback>
                <p:oleObj name="Worksheet" r:id="rId4" imgW="3352918" imgH="2505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55492" y="2718702"/>
                        <a:ext cx="3352800" cy="250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771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z="2800" dirty="0"/>
              <a:t>Zakres planowanych zmian</a:t>
            </a:r>
            <a:br>
              <a:rPr lang="pl-PL" sz="2800" dirty="0"/>
            </a:b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Osiedli </a:t>
            </a:r>
            <a:r>
              <a:rPr lang="pl-PL" sz="2800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Miłocin – 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Św. Huberta</a:t>
            </a:r>
            <a:b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oraz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Pogwizdów Nowy</a:t>
            </a:r>
            <a:endParaRPr lang="pl-PL" sz="280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57266"/>
          </a:xfrm>
        </p:spPr>
        <p:txBody>
          <a:bodyPr rtlCol="0">
            <a:normAutofit fontScale="92500" lnSpcReduction="10000"/>
          </a:bodyPr>
          <a:lstStyle/>
          <a:p>
            <a:pPr lvl="0" algn="just"/>
            <a:r>
              <a:rPr lang="pl-PL" u="sng" dirty="0"/>
              <a:t>Stan obecny:</a:t>
            </a:r>
            <a:endParaRPr lang="pl-PL" sz="16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8</a:t>
            </a:r>
            <a:r>
              <a:rPr lang="pl-PL" dirty="0"/>
              <a:t> (częstotliwość w szczycie co ok. 30 minut, pomiędzy szczytami, poza szczytem co ok. 60 minut, w weekendy co ok. 90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20</a:t>
            </a:r>
            <a:r>
              <a:rPr lang="pl-PL" dirty="0"/>
              <a:t> (w szczytach co ok. 90 minut; w soboty 2 pary kursów);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57</a:t>
            </a:r>
            <a:r>
              <a:rPr lang="pl-PL" dirty="0"/>
              <a:t> (co ok. 60 minut).</a:t>
            </a:r>
            <a:endParaRPr lang="pl-PL" sz="1400" dirty="0"/>
          </a:p>
          <a:p>
            <a:pPr lvl="0" algn="just"/>
            <a:r>
              <a:rPr lang="pl-PL" u="sng" dirty="0"/>
              <a:t>Planowane zmiany:</a:t>
            </a:r>
            <a:endParaRPr lang="pl-PL" sz="16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8</a:t>
            </a:r>
            <a:r>
              <a:rPr lang="pl-PL" dirty="0"/>
              <a:t> (zwiększenie liczby kursów, częstotliwość kursowania w dni robocze co 30 minut, w weekendy co 60 minut; </a:t>
            </a:r>
            <a:r>
              <a:rPr lang="pl-PL" dirty="0">
                <a:solidFill>
                  <a:srgbClr val="FF0000"/>
                </a:solidFill>
              </a:rPr>
              <a:t>wydłużenie </a:t>
            </a:r>
            <a:r>
              <a:rPr lang="pl-PL" dirty="0"/>
              <a:t>trasy przejazdu 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do Hermanowej Przylasek przez ul. Budziwojską</a:t>
            </a:r>
            <a:r>
              <a:rPr lang="pl-PL" dirty="0"/>
              <a:t>, </a:t>
            </a:r>
            <a:r>
              <a:rPr lang="pl-PL" dirty="0">
                <a:solidFill>
                  <a:srgbClr val="FF0000"/>
                </a:solidFill>
              </a:rPr>
              <a:t>wjazd </a:t>
            </a:r>
            <a:r>
              <a:rPr lang="pl-PL" dirty="0"/>
              <a:t>kieszeniowy </a:t>
            </a:r>
            <a:br>
              <a:rPr lang="pl-PL" dirty="0"/>
            </a:br>
            <a:r>
              <a:rPr lang="pl-PL" dirty="0">
                <a:solidFill>
                  <a:srgbClr val="FF0000"/>
                </a:solidFill>
              </a:rPr>
              <a:t>do ul. Trembeckiego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dirty="0"/>
              <a:t>w każdym kursie – możliwość przesiadki na linie </a:t>
            </a:r>
            <a:br>
              <a:rPr lang="pl-PL" dirty="0"/>
            </a:br>
            <a:r>
              <a:rPr lang="pl-PL" dirty="0"/>
              <a:t>nr 9, 12, 29, 59);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20</a:t>
            </a:r>
            <a:r>
              <a:rPr lang="pl-PL" dirty="0"/>
              <a:t> (pozostaje bez zmian);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57</a:t>
            </a:r>
            <a:r>
              <a:rPr lang="pl-PL" dirty="0"/>
              <a:t> (likwidacja).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53903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Zakres planowanych zmian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94" y="1272697"/>
            <a:ext cx="9789813" cy="5400000"/>
          </a:xfrm>
        </p:spPr>
      </p:pic>
    </p:spTree>
    <p:extLst>
      <p:ext uri="{BB962C8B-B14F-4D97-AF65-F5344CB8AC3E}">
        <p14:creationId xmlns:p14="http://schemas.microsoft.com/office/powerpoint/2010/main" val="10222438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z="2800" dirty="0"/>
              <a:t>Stan obecny tras przejazdów </a:t>
            </a:r>
            <a:br>
              <a:rPr lang="pl-PL" sz="2800" dirty="0"/>
            </a:b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Osiedli </a:t>
            </a:r>
            <a:r>
              <a:rPr lang="pl-PL" sz="2800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Miłocin – 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Św. Huberta</a:t>
            </a:r>
            <a:b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oraz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Pogwizdów Nowy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4: Lubelska – Krogulskiego – Borowa – </a:t>
            </a:r>
            <a:r>
              <a:rPr lang="pl-PL" b="1" dirty="0"/>
              <a:t>Warszawska</a:t>
            </a:r>
            <a:r>
              <a:rPr lang="pl-PL" dirty="0"/>
              <a:t> – Marszałkowska – Piłsudskiego – PI. Wolności – Lwowska – Krasne Auchan</a:t>
            </a:r>
          </a:p>
          <a:p>
            <a:pPr algn="just"/>
            <a:r>
              <a:rPr lang="pl-PL" dirty="0"/>
              <a:t>Linia nr 8: Rudna Wielka – </a:t>
            </a:r>
            <a:r>
              <a:rPr lang="pl-PL" b="1" dirty="0"/>
              <a:t>Pogwizdowska</a:t>
            </a:r>
            <a:r>
              <a:rPr lang="pl-PL" dirty="0"/>
              <a:t> – </a:t>
            </a:r>
            <a:r>
              <a:rPr lang="pl-PL" b="1" dirty="0"/>
              <a:t>Myśliwska</a:t>
            </a:r>
            <a:r>
              <a:rPr lang="pl-PL" dirty="0"/>
              <a:t> – </a:t>
            </a:r>
            <a:r>
              <a:rPr lang="pl-PL" b="1" dirty="0"/>
              <a:t>Warszawska</a:t>
            </a:r>
            <a:r>
              <a:rPr lang="pl-PL" dirty="0"/>
              <a:t> – Staromiejska – Lubelska – Marszałkowska – Cieplińskiego – Lisa–Kuli – Hetmańska – Powstańców W–wy – Sikorskiego – Strażacka – Miła – Kard. K. Wojtyły – Sikorskiego</a:t>
            </a:r>
          </a:p>
          <a:p>
            <a:pPr algn="just"/>
            <a:r>
              <a:rPr lang="pl-PL" dirty="0"/>
              <a:t>Linia nr 20: Bardowskiego – Plac Wolności – Piłsudskiego – Marszałkowska – </a:t>
            </a:r>
            <a:r>
              <a:rPr lang="pl-PL" b="1" dirty="0"/>
              <a:t>Warszawska</a:t>
            </a:r>
            <a:r>
              <a:rPr lang="pl-PL" dirty="0"/>
              <a:t> – </a:t>
            </a:r>
            <a:r>
              <a:rPr lang="pl-PL" b="1" dirty="0"/>
              <a:t>Myśliwska</a:t>
            </a:r>
            <a:r>
              <a:rPr lang="pl-PL" dirty="0"/>
              <a:t> – Rudna Wielka – Mrowla – Bratkowice Las</a:t>
            </a:r>
          </a:p>
        </p:txBody>
      </p:sp>
    </p:spTree>
    <p:extLst>
      <p:ext uri="{BB962C8B-B14F-4D97-AF65-F5344CB8AC3E}">
        <p14:creationId xmlns:p14="http://schemas.microsoft.com/office/powerpoint/2010/main" val="2968676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z="2800" dirty="0"/>
              <a:t>Stan obecny tras przejazdów </a:t>
            </a:r>
            <a:br>
              <a:rPr lang="pl-PL" sz="2800" dirty="0"/>
            </a:b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Osiedli </a:t>
            </a:r>
            <a:r>
              <a:rPr lang="pl-PL" sz="2800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Miłocin – 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Św. Huberta</a:t>
            </a:r>
            <a:b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oraz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Pogwizdów Nowy</a:t>
            </a:r>
            <a:endParaRPr lang="pl-PL" sz="28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52: Bardowskiego – Plac Wolności – Piłsudskiego – Marszałkowska – </a:t>
            </a:r>
            <a:r>
              <a:rPr lang="pl-PL" b="1" dirty="0"/>
              <a:t>Warszawska</a:t>
            </a:r>
            <a:r>
              <a:rPr lang="pl-PL" dirty="0"/>
              <a:t> – Miłocin – Zaczernie</a:t>
            </a:r>
          </a:p>
          <a:p>
            <a:pPr algn="just"/>
            <a:r>
              <a:rPr lang="pl-PL" dirty="0"/>
              <a:t>Linia nr 54: Bardowskiego – Pl. Wolności – Piłsudskiego – Marszałkowska – </a:t>
            </a:r>
            <a:r>
              <a:rPr lang="pl-PL" b="1" dirty="0"/>
              <a:t>Warszawska</a:t>
            </a:r>
            <a:r>
              <a:rPr lang="pl-PL" dirty="0"/>
              <a:t> – Miłocin – Rudna Mała – </a:t>
            </a:r>
            <a:br>
              <a:rPr lang="pl-PL" dirty="0"/>
            </a:br>
            <a:r>
              <a:rPr lang="pl-PL" dirty="0"/>
              <a:t>Głogów Młp. os. Rogoźnica</a:t>
            </a:r>
          </a:p>
          <a:p>
            <a:pPr algn="just"/>
            <a:r>
              <a:rPr lang="pl-PL" dirty="0"/>
              <a:t>Linia nr 56: Bardowskiego – Pl. Wolności – Piłsudskiego – Marszałkowska – </a:t>
            </a:r>
            <a:r>
              <a:rPr lang="pl-PL" b="1" dirty="0"/>
              <a:t>Warszawska</a:t>
            </a:r>
            <a:r>
              <a:rPr lang="pl-PL" dirty="0"/>
              <a:t> – Miłocin – Rudna Mała – Jasionka – Tajęcina – Jasionka</a:t>
            </a:r>
          </a:p>
          <a:p>
            <a:pPr algn="just"/>
            <a:r>
              <a:rPr lang="pl-PL" dirty="0"/>
              <a:t>Linia nr 57: Dworaka – Piłsudskiego – Pl. Wolności – Piłsudskiego – Marszałkowska – </a:t>
            </a:r>
            <a:r>
              <a:rPr lang="pl-PL" b="1" dirty="0"/>
              <a:t>Warszawska</a:t>
            </a:r>
            <a:r>
              <a:rPr lang="pl-PL" dirty="0"/>
              <a:t> – </a:t>
            </a:r>
            <a:r>
              <a:rPr lang="pl-PL" b="1" dirty="0"/>
              <a:t>Myśliwska</a:t>
            </a:r>
            <a:r>
              <a:rPr lang="pl-PL" dirty="0"/>
              <a:t> – </a:t>
            </a:r>
            <a:r>
              <a:rPr lang="pl-PL" b="1" dirty="0"/>
              <a:t>Pogwizdowska</a:t>
            </a:r>
            <a:r>
              <a:rPr lang="pl-PL" dirty="0"/>
              <a:t> – </a:t>
            </a:r>
            <a:r>
              <a:rPr lang="pl-PL" b="1" dirty="0"/>
              <a:t>Myśliwska</a:t>
            </a:r>
            <a:r>
              <a:rPr lang="pl-PL" dirty="0"/>
              <a:t> – </a:t>
            </a:r>
            <a:r>
              <a:rPr lang="pl-PL" b="1" dirty="0"/>
              <a:t>Warszawska</a:t>
            </a:r>
            <a:r>
              <a:rPr lang="pl-PL" dirty="0"/>
              <a:t> – Marszałkowska – Piłsudskiego – </a:t>
            </a:r>
            <a:br>
              <a:rPr lang="pl-PL" dirty="0"/>
            </a:br>
            <a:r>
              <a:rPr lang="pl-PL" dirty="0"/>
              <a:t>Pl. Wolności – Dworaka</a:t>
            </a:r>
          </a:p>
        </p:txBody>
      </p:sp>
    </p:spTree>
    <p:extLst>
      <p:ext uri="{BB962C8B-B14F-4D97-AF65-F5344CB8AC3E}">
        <p14:creationId xmlns:p14="http://schemas.microsoft.com/office/powerpoint/2010/main" val="35159777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Planowane zmiany tras przejazdów </a:t>
            </a:r>
            <a:br>
              <a:rPr lang="pl-PL" sz="2800" dirty="0"/>
            </a:b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Osiedli </a:t>
            </a:r>
            <a:r>
              <a:rPr lang="pl-PL" sz="2800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Miłocin – 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Św. Huberta</a:t>
            </a:r>
            <a:b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oraz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Pogwizdów Nowy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Linia nr 4: bez zmian;</a:t>
            </a:r>
          </a:p>
          <a:p>
            <a:pPr algn="just"/>
            <a:r>
              <a:rPr lang="pl-PL" dirty="0"/>
              <a:t>Linia nr 8: </a:t>
            </a:r>
            <a:r>
              <a:rPr lang="pl-PL" b="1" dirty="0"/>
              <a:t>Pogwizdowska</a:t>
            </a:r>
            <a:r>
              <a:rPr lang="pl-PL" dirty="0"/>
              <a:t> – </a:t>
            </a:r>
            <a:r>
              <a:rPr lang="pl-PL" b="1" dirty="0"/>
              <a:t>Myśliwska</a:t>
            </a:r>
            <a:r>
              <a:rPr lang="pl-PL" dirty="0"/>
              <a:t> – </a:t>
            </a:r>
            <a:r>
              <a:rPr lang="pl-PL" b="1" dirty="0"/>
              <a:t>Warszawska</a:t>
            </a:r>
            <a:r>
              <a:rPr lang="pl-PL" dirty="0"/>
              <a:t> – Staromiejska  – Lubelska – Marszałkowska – Cieplińskiego – Lisa–Kuli – Hetmańska – Powstańców W–wy – Sikorskiego – Strażacka – Miła – Kard. K. Wojtyły – Sikorskiego – </a:t>
            </a:r>
            <a:r>
              <a:rPr lang="pl-PL" dirty="0">
                <a:solidFill>
                  <a:srgbClr val="FF0000"/>
                </a:solidFill>
              </a:rPr>
              <a:t>Tyczyn – Budziwojska – Poselska – Podleśna – Hermanowa</a:t>
            </a:r>
            <a:r>
              <a:rPr lang="pl-PL" dirty="0"/>
              <a:t>;</a:t>
            </a:r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Linia nr 20: bez zmian;</a:t>
            </a:r>
          </a:p>
          <a:p>
            <a:pPr algn="just"/>
            <a:r>
              <a:rPr lang="pl-PL" dirty="0"/>
              <a:t>Linia nr 52: bez zmian;</a:t>
            </a:r>
          </a:p>
          <a:p>
            <a:pPr algn="just"/>
            <a:r>
              <a:rPr lang="pl-PL" dirty="0"/>
              <a:t>Linia nr 54: bez zmian;</a:t>
            </a:r>
          </a:p>
          <a:p>
            <a:pPr algn="just"/>
            <a:r>
              <a:rPr lang="pl-PL" dirty="0"/>
              <a:t>Linia nr 56: bez zmian;</a:t>
            </a:r>
          </a:p>
          <a:p>
            <a:pPr algn="just"/>
            <a:r>
              <a:rPr lang="pl-PL" dirty="0"/>
              <a:t>Linia nr 57: likwidacja;</a:t>
            </a:r>
          </a:p>
        </p:txBody>
      </p:sp>
    </p:spTree>
    <p:extLst>
      <p:ext uri="{BB962C8B-B14F-4D97-AF65-F5344CB8AC3E}">
        <p14:creationId xmlns:p14="http://schemas.microsoft.com/office/powerpoint/2010/main" val="1391360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z="2800" dirty="0"/>
              <a:t>Zakres planowanych zmian</a:t>
            </a:r>
            <a:br>
              <a:rPr lang="pl-PL" sz="2800" dirty="0"/>
            </a:b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Osiedli </a:t>
            </a:r>
            <a:r>
              <a:rPr lang="pl-PL" sz="2800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Miłocin – 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Św. Huberta</a:t>
            </a:r>
            <a:b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oraz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Pogwizdów Nowy</a:t>
            </a:r>
            <a:endParaRPr lang="pl-PL" sz="2800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41" y="1445958"/>
            <a:ext cx="2869519" cy="5102906"/>
          </a:xfrm>
        </p:spPr>
      </p:pic>
    </p:spTree>
    <p:extLst>
      <p:ext uri="{BB962C8B-B14F-4D97-AF65-F5344CB8AC3E}">
        <p14:creationId xmlns:p14="http://schemas.microsoft.com/office/powerpoint/2010/main" val="42827992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z="2800" dirty="0"/>
              <a:t>Zakres planowanych zmian</a:t>
            </a:r>
            <a:br>
              <a:rPr lang="pl-PL" sz="2800" dirty="0"/>
            </a:b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Osiedli </a:t>
            </a:r>
            <a:r>
              <a:rPr lang="pl-PL" sz="2800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Miłocin – 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Św. Huberta</a:t>
            </a:r>
            <a:b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oraz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Pogwizdów Nowy</a:t>
            </a:r>
            <a:endParaRPr lang="pl-PL" sz="2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0827" y="1954599"/>
            <a:ext cx="76303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5964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Statystyki planowanych zmian</a:t>
            </a:r>
            <a:br>
              <a:rPr lang="pl-PL" sz="2800" dirty="0"/>
            </a:b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Osiedli </a:t>
            </a:r>
            <a:r>
              <a:rPr lang="pl-PL" sz="2800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Miłocin – 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Św. Huberta</a:t>
            </a:r>
            <a:b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oraz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Pogwizdów Nowy</a:t>
            </a:r>
            <a:endParaRPr lang="pl-PL" sz="2800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120936"/>
              </p:ext>
            </p:extLst>
          </p:nvPr>
        </p:nvGraphicFramePr>
        <p:xfrm>
          <a:off x="2496000" y="2951497"/>
          <a:ext cx="7200000" cy="955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24732" imgH="971550" progId="Excel.Sheet.12">
                  <p:embed/>
                </p:oleObj>
              </mc:Choice>
              <mc:Fallback>
                <p:oleObj name="Worksheet" r:id="rId2" imgW="7324732" imgH="971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6000" y="2951497"/>
                        <a:ext cx="7200000" cy="955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10177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Statystyki planowanych zmian</a:t>
            </a:r>
            <a:br>
              <a:rPr lang="pl-PL" sz="2800" dirty="0"/>
            </a:b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Osiedli </a:t>
            </a:r>
            <a:r>
              <a:rPr lang="pl-PL" sz="2800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Miłocin – 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Św. Huberta</a:t>
            </a:r>
            <a:b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oraz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Pogwizdów Nowy</a:t>
            </a:r>
            <a:endParaRPr lang="pl-PL" sz="2800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414642"/>
              </p:ext>
            </p:extLst>
          </p:nvPr>
        </p:nvGraphicFramePr>
        <p:xfrm>
          <a:off x="696000" y="2705723"/>
          <a:ext cx="10800000" cy="144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24732" imgH="981075" progId="Excel.Sheet.12">
                  <p:embed/>
                </p:oleObj>
              </mc:Choice>
              <mc:Fallback>
                <p:oleObj name="Worksheet" r:id="rId2" imgW="7324732" imgH="981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6000" y="2705723"/>
                        <a:ext cx="10800000" cy="1446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8591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/>
              <a:t>Efekty planowanych zmian</a:t>
            </a:r>
            <a:br>
              <a:rPr lang="pl-PL" sz="2800" dirty="0"/>
            </a:b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Osiedli </a:t>
            </a:r>
            <a:r>
              <a:rPr lang="pl-PL" sz="2800" b="1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Miłocin – 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Św. Huberta</a:t>
            </a:r>
            <a:b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oraz</a:t>
            </a:r>
            <a:r>
              <a:rPr lang="pl-PL" sz="2800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Pogwizdów Nowy</a:t>
            </a:r>
            <a:endParaRPr lang="pl-PL" sz="2800" dirty="0"/>
          </a:p>
        </p:txBody>
      </p:sp>
      <p:graphicFrame>
        <p:nvGraphicFramePr>
          <p:cNvPr id="11" name="Obi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242034"/>
              </p:ext>
            </p:extLst>
          </p:nvPr>
        </p:nvGraphicFramePr>
        <p:xfrm>
          <a:off x="6575597" y="2728999"/>
          <a:ext cx="314325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143206" imgH="2105025" progId="Excel.Sheet.12">
                  <p:embed/>
                </p:oleObj>
              </mc:Choice>
              <mc:Fallback>
                <p:oleObj name="Worksheet" r:id="rId2" imgW="3143206" imgH="21050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575597" y="2728999"/>
                        <a:ext cx="3143250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06223"/>
              </p:ext>
            </p:extLst>
          </p:nvPr>
        </p:nvGraphicFramePr>
        <p:xfrm>
          <a:off x="2482035" y="2728999"/>
          <a:ext cx="343852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438356" imgH="2305050" progId="Excel.Sheet.12">
                  <p:embed/>
                </p:oleObj>
              </mc:Choice>
              <mc:Fallback>
                <p:oleObj name="Worksheet" r:id="rId4" imgW="3438356" imgH="2305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2035" y="2728999"/>
                        <a:ext cx="3438525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895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Słocina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57266"/>
          </a:xfrm>
        </p:spPr>
        <p:txBody>
          <a:bodyPr rtlCol="0">
            <a:noAutofit/>
          </a:bodyPr>
          <a:lstStyle/>
          <a:p>
            <a:pPr lvl="0" algn="just"/>
            <a:r>
              <a:rPr lang="pl-PL" sz="900" u="sng" dirty="0"/>
              <a:t>Stan obecny:</a:t>
            </a:r>
            <a:endParaRPr lang="pl-PL" sz="900" dirty="0"/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6</a:t>
            </a:r>
            <a:r>
              <a:rPr lang="pl-PL" sz="900" dirty="0"/>
              <a:t> (częstotliwość w szczytach co ok. 30 minut, w między szczytach, poza szczytem co ok. 60 minut, w weekendy co ok. 60–90 minut);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14</a:t>
            </a:r>
            <a:r>
              <a:rPr lang="pl-PL" sz="900" dirty="0"/>
              <a:t> (częstotliwość w szczytach co ok. 30 minut, w między szczytach, poza szczytem co ok. 60–90 minut, w weekendy co ok. 90 minut);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16</a:t>
            </a:r>
            <a:r>
              <a:rPr lang="pl-PL" sz="900" dirty="0"/>
              <a:t> (częstotliwość w szczytach co ok. 30 minut, w między szczytach, poza szczytem co ok. 60 minut, w weekendy co ok. 60 minut);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36</a:t>
            </a:r>
            <a:r>
              <a:rPr lang="pl-PL" sz="900" dirty="0"/>
              <a:t> (częstotliwość w szczycie co ok. 30 minut, w między szczytach, poza szczytem co ok. 60 minut, w weekendy co ok. 60–90 minut);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46</a:t>
            </a:r>
            <a:r>
              <a:rPr lang="pl-PL" sz="900" dirty="0"/>
              <a:t> (w szczytach co ok. 60 minut);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49</a:t>
            </a:r>
            <a:r>
              <a:rPr lang="pl-PL" sz="900" dirty="0"/>
              <a:t> (5 kursów).</a:t>
            </a:r>
          </a:p>
          <a:p>
            <a:pPr lvl="0" algn="just"/>
            <a:r>
              <a:rPr lang="pl-PL" sz="900" u="sng" dirty="0"/>
              <a:t>Propozycja:</a:t>
            </a:r>
            <a:endParaRPr lang="pl-PL" sz="900" dirty="0"/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6</a:t>
            </a:r>
            <a:r>
              <a:rPr lang="pl-PL" sz="900" dirty="0"/>
              <a:t> (bez zmian);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14</a:t>
            </a:r>
            <a:r>
              <a:rPr lang="pl-PL" sz="900" dirty="0"/>
              <a:t> (zwiększenie liczby kursów, częstotliwość w szczytach co ok. 30 minut, pomiędzy szczytami, poza szczytem co ok. 90 minut, </a:t>
            </a:r>
            <a:br>
              <a:rPr lang="pl-PL" sz="900" dirty="0"/>
            </a:br>
            <a:r>
              <a:rPr lang="pl-PL" sz="900" dirty="0"/>
              <a:t>w weekendy co ok. 120 minut);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16</a:t>
            </a:r>
            <a:r>
              <a:rPr lang="pl-PL" sz="900" dirty="0"/>
              <a:t> (bez zmian);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36</a:t>
            </a:r>
            <a:r>
              <a:rPr lang="pl-PL" sz="900" dirty="0"/>
              <a:t> (</a:t>
            </a:r>
            <a:r>
              <a:rPr lang="pl-PL" sz="900" b="1" dirty="0">
                <a:solidFill>
                  <a:srgbClr val="FF0000"/>
                </a:solidFill>
              </a:rPr>
              <a:t>likwidacja trasy na odcinku Dąbrowskiego – Bł. Karoliny, objęcie ulic Podkarpackiej i Matuszczaka</a:t>
            </a:r>
            <a:r>
              <a:rPr lang="pl-PL" sz="900" dirty="0"/>
              <a:t>; możliwość </a:t>
            </a:r>
            <a:r>
              <a:rPr lang="pl-PL" sz="900" b="1" dirty="0">
                <a:solidFill>
                  <a:srgbClr val="FF0000"/>
                </a:solidFill>
              </a:rPr>
              <a:t>przesiadki</a:t>
            </a:r>
            <a:r>
              <a:rPr lang="pl-PL" sz="900" dirty="0">
                <a:solidFill>
                  <a:srgbClr val="FF0000"/>
                </a:solidFill>
              </a:rPr>
              <a:t> </a:t>
            </a:r>
            <a:br>
              <a:rPr lang="pl-PL" sz="900" dirty="0"/>
            </a:br>
            <a:r>
              <a:rPr lang="pl-PL" sz="900" dirty="0"/>
              <a:t>na ul. Powst. Warszawy na zwiększoną liczbę kursów linii nr </a:t>
            </a:r>
            <a:r>
              <a:rPr lang="pl-PL" sz="900" b="1" dirty="0">
                <a:solidFill>
                  <a:srgbClr val="FF0000"/>
                </a:solidFill>
              </a:rPr>
              <a:t>40</a:t>
            </a:r>
            <a:r>
              <a:rPr lang="pl-PL" sz="900" dirty="0">
                <a:solidFill>
                  <a:srgbClr val="FF0000"/>
                </a:solidFill>
              </a:rPr>
              <a:t> </a:t>
            </a:r>
            <a:r>
              <a:rPr lang="pl-PL" sz="900" dirty="0"/>
              <a:t>kursującej do ul. Bł. Karoliny oraz linii nr </a:t>
            </a:r>
            <a:r>
              <a:rPr lang="pl-PL" sz="900" b="1" dirty="0">
                <a:solidFill>
                  <a:srgbClr val="FF0000"/>
                </a:solidFill>
              </a:rPr>
              <a:t>29</a:t>
            </a:r>
            <a:r>
              <a:rPr lang="pl-PL" sz="900" dirty="0">
                <a:solidFill>
                  <a:srgbClr val="FF0000"/>
                </a:solidFill>
              </a:rPr>
              <a:t> </a:t>
            </a:r>
            <a:r>
              <a:rPr lang="pl-PL" sz="900" dirty="0"/>
              <a:t>kursującej do ul. Przemysłowej; częstotliwość w szczycie co ok. 30 minut, w między szczytach, poza szczytem co ok. 60 minut, w soboty co ok. 120 minut);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46</a:t>
            </a:r>
            <a:r>
              <a:rPr lang="pl-PL" sz="900" dirty="0"/>
              <a:t> (bez zmian);</a:t>
            </a:r>
          </a:p>
          <a:p>
            <a:pPr lvl="1" algn="just"/>
            <a:r>
              <a:rPr lang="pl-PL" sz="900" dirty="0"/>
              <a:t>Linia nr </a:t>
            </a:r>
            <a:r>
              <a:rPr lang="pl-PL" sz="900" b="1" dirty="0"/>
              <a:t>49</a:t>
            </a:r>
            <a:r>
              <a:rPr lang="pl-PL" sz="900" dirty="0"/>
              <a:t> (likwidacja).</a:t>
            </a:r>
          </a:p>
        </p:txBody>
      </p:sp>
    </p:spTree>
    <p:extLst>
      <p:ext uri="{BB962C8B-B14F-4D97-AF65-F5344CB8AC3E}">
        <p14:creationId xmlns:p14="http://schemas.microsoft.com/office/powerpoint/2010/main" val="1000478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Stan obecny tras przejazdów 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Słocina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6: Ustrzycka – Kotuli – Wiktora – Solarza – Witosa – Krakowska – Piłsudskiego – Plac Wolności – Targowa – Szopena – Kilara – Hetmańska – Powstańców W–wy – Rejtana – Paderewskiego – Krzyżanowskiego – </a:t>
            </a:r>
            <a:r>
              <a:rPr lang="pl-PL" b="1" dirty="0"/>
              <a:t>Armii Krajowej</a:t>
            </a:r>
            <a:r>
              <a:rPr lang="pl-PL" dirty="0"/>
              <a:t> – </a:t>
            </a:r>
            <a:r>
              <a:rPr lang="pl-PL" b="1" dirty="0"/>
              <a:t>Paderewskiego</a:t>
            </a:r>
            <a:r>
              <a:rPr lang="pl-PL" dirty="0"/>
              <a:t> – </a:t>
            </a:r>
            <a:r>
              <a:rPr lang="pl-PL" b="1" dirty="0"/>
              <a:t>Słocińska</a:t>
            </a:r>
          </a:p>
          <a:p>
            <a:pPr algn="just"/>
            <a:r>
              <a:rPr lang="pl-PL" dirty="0"/>
              <a:t>Linia nr 14: Dworzec Lokalny – Cieplińskiego – Lisa–Kuli – Kilara – Kopisto – Niepodległości – Krzyżanowskiego – </a:t>
            </a:r>
            <a:r>
              <a:rPr lang="pl-PL" b="1" dirty="0"/>
              <a:t>Armii Krajowej</a:t>
            </a:r>
            <a:r>
              <a:rPr lang="pl-PL" dirty="0"/>
              <a:t> – </a:t>
            </a:r>
            <a:r>
              <a:rPr lang="pl-PL" b="1" dirty="0"/>
              <a:t>Paderewskiego</a:t>
            </a:r>
            <a:r>
              <a:rPr lang="pl-PL" dirty="0"/>
              <a:t> – </a:t>
            </a:r>
            <a:r>
              <a:rPr lang="pl-PL" b="1" dirty="0"/>
              <a:t>Wieniawskiego</a:t>
            </a:r>
            <a:r>
              <a:rPr lang="pl-PL" dirty="0"/>
              <a:t> – Łukasiewicza – Robotnicza – Strażacka – Miła – K. K. Wojtyły</a:t>
            </a:r>
          </a:p>
          <a:p>
            <a:pPr algn="just"/>
            <a:r>
              <a:rPr lang="pl-PL" dirty="0"/>
              <a:t>Linia nr 16: Kalinowa – Dębicka – Wyzwolenia – Lubelska – Marszałkowska – Piłsudskiego – Plac Wolności – Lwowska – Leszka Czarnego – </a:t>
            </a:r>
            <a:r>
              <a:rPr lang="pl-PL" b="1" dirty="0"/>
              <a:t>Witolda </a:t>
            </a:r>
            <a:r>
              <a:rPr lang="pl-PL" dirty="0"/>
              <a:t>– </a:t>
            </a:r>
            <a:r>
              <a:rPr lang="pl-PL" b="1" dirty="0"/>
              <a:t>Paderewskiego </a:t>
            </a:r>
            <a:r>
              <a:rPr lang="pl-PL" dirty="0"/>
              <a:t>– </a:t>
            </a:r>
            <a:r>
              <a:rPr lang="pl-PL" b="1" dirty="0"/>
              <a:t>Św. Rocha</a:t>
            </a:r>
          </a:p>
        </p:txBody>
      </p:sp>
    </p:spTree>
    <p:extLst>
      <p:ext uri="{BB962C8B-B14F-4D97-AF65-F5344CB8AC3E}">
        <p14:creationId xmlns:p14="http://schemas.microsoft.com/office/powerpoint/2010/main" val="108298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 rtlCol="0"/>
          <a:lstStyle/>
          <a:p>
            <a:pPr rtl="0"/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Biała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257266"/>
          </a:xfrm>
        </p:spPr>
        <p:txBody>
          <a:bodyPr rtlCol="0">
            <a:normAutofit fontScale="47500" lnSpcReduction="20000"/>
          </a:bodyPr>
          <a:lstStyle/>
          <a:p>
            <a:pPr lvl="0" algn="just"/>
            <a:r>
              <a:rPr lang="pl-PL" u="sng" dirty="0"/>
              <a:t>Stan obecny:</a:t>
            </a:r>
            <a:endParaRPr lang="pl-PL" sz="16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2</a:t>
            </a:r>
            <a:r>
              <a:rPr lang="pl-PL" dirty="0"/>
              <a:t> (częstotliwość w szczytach co ok. 30 minut, pomiędzy szczytami, poza szczytem co ok. 60 minut, w weekendy co ok. 40–80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8</a:t>
            </a:r>
            <a:r>
              <a:rPr lang="pl-PL" dirty="0"/>
              <a:t> (częstotliwość w szczytach i pomiędzy szczytami co ok. 30 minut, poza szczytem co ok. 60 min., w weekendy co ok. 40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14</a:t>
            </a:r>
            <a:r>
              <a:rPr lang="pl-PL" dirty="0"/>
              <a:t> (częstotliwość w szczytach co ok. 30 minut, pomiędzy szczytami, poza szczytem co ok. 90 minut, w weekendy co ok. 90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31</a:t>
            </a:r>
            <a:r>
              <a:rPr lang="pl-PL" dirty="0"/>
              <a:t> (częstotliwość w szczycie co ok. 30 minut, pomiędzy szczytami, poza szczytem co ok. 60 minut, w weekendy co ok. 100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37</a:t>
            </a:r>
            <a:r>
              <a:rPr lang="pl-PL" dirty="0"/>
              <a:t> (częstotliwość w szczycie co ok. 30 minut, pomiędzy szczytami, poza szczytem co ok. 60 minut, w weekendy co ok. 100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44</a:t>
            </a:r>
            <a:r>
              <a:rPr lang="pl-PL" dirty="0"/>
              <a:t> (13 kursów co ok. 40 min., w szczytach, między szczytami, poza szczytami i w weekendy co ok. 120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58</a:t>
            </a:r>
            <a:r>
              <a:rPr lang="pl-PL" dirty="0"/>
              <a:t> (16 kursów co ok. 30–90 min. w dni robocze, co ok. 150 minut w weekendy).</a:t>
            </a:r>
            <a:endParaRPr lang="pl-PL" sz="1400" dirty="0"/>
          </a:p>
          <a:p>
            <a:pPr lvl="0" algn="just"/>
            <a:r>
              <a:rPr lang="pl-PL" u="sng" dirty="0"/>
              <a:t>Planowane zmiany:</a:t>
            </a:r>
            <a:endParaRPr lang="pl-PL" sz="16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2</a:t>
            </a:r>
            <a:r>
              <a:rPr lang="pl-PL" dirty="0"/>
              <a:t> (zwiększenie liczby kursów, częstotliwość w szczytach co ok. 30 min., pomiędzy szczytami, poza szczytem i w weekendy co ok. 60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8</a:t>
            </a:r>
            <a:r>
              <a:rPr lang="pl-PL" dirty="0"/>
              <a:t> (zwiększenie liczby kursów, częstotliwość w szczytach i pomiędzy szczytami co ok. 30 minut, poza szczytem co ok. 60 min., </a:t>
            </a:r>
            <a:br>
              <a:rPr lang="pl-PL" dirty="0"/>
            </a:br>
            <a:r>
              <a:rPr lang="pl-PL" dirty="0"/>
              <a:t>w weekendy co ok. 60 minut; </a:t>
            </a:r>
            <a:r>
              <a:rPr lang="pl-PL" dirty="0">
                <a:solidFill>
                  <a:srgbClr val="FF0000"/>
                </a:solidFill>
              </a:rPr>
              <a:t>wydłużenie trasy linii do Hermanowej Przylasek oraz objęcie ulic Budziwojskiej, Podleśnej i Poselskiej</a:t>
            </a:r>
            <a:r>
              <a:rPr lang="pl-PL" dirty="0"/>
              <a:t>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14</a:t>
            </a:r>
            <a:r>
              <a:rPr lang="pl-PL" dirty="0"/>
              <a:t> (zwiększenie liczby kursów, częstotliwość w szczytach co ok. 30 minut, pomiędzy szczytami, poza szczytem co ok. 90 minut, </a:t>
            </a:r>
            <a:br>
              <a:rPr lang="pl-PL" dirty="0"/>
            </a:br>
            <a:r>
              <a:rPr lang="pl-PL" dirty="0"/>
              <a:t>w weekendy co ok. 120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31</a:t>
            </a:r>
            <a:r>
              <a:rPr lang="pl-PL" dirty="0"/>
              <a:t> (częstotliwość w szczycie co ok. 30 minut, pomiędzy szczytami, poza szczytem i w weekendy co ok. 60 minut);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37</a:t>
            </a:r>
            <a:r>
              <a:rPr lang="pl-PL" dirty="0"/>
              <a:t> (likwidacja);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44</a:t>
            </a:r>
            <a:r>
              <a:rPr lang="pl-PL" dirty="0"/>
              <a:t> (dodatkowe dwie pary kursów do Sikorskiego MPGK w dni robocze);</a:t>
            </a:r>
            <a:endParaRPr lang="pl-PL" sz="1400" dirty="0"/>
          </a:p>
          <a:p>
            <a:pPr lvl="1" algn="just"/>
            <a:r>
              <a:rPr lang="pl-PL" dirty="0"/>
              <a:t>Linia nr </a:t>
            </a:r>
            <a:r>
              <a:rPr lang="pl-PL" b="1" dirty="0"/>
              <a:t>58</a:t>
            </a:r>
            <a:r>
              <a:rPr lang="pl-PL" dirty="0"/>
              <a:t> (bez zmian).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obecny tras przejazdów 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Słocina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36: Bł. Karoliny – Kotuli – Krakowska – Piłsudskiego – Cieplińskiego – Lisa Kuli – Dąbrowskiego – Powstańców Warszawy – </a:t>
            </a:r>
            <a:r>
              <a:rPr lang="pl-PL" b="1" dirty="0"/>
              <a:t>Armii Krajowej</a:t>
            </a:r>
            <a:r>
              <a:rPr lang="pl-PL" dirty="0"/>
              <a:t> – Niemierskiego – </a:t>
            </a:r>
            <a:r>
              <a:rPr lang="pl-PL" b="1" dirty="0"/>
              <a:t>Witolda</a:t>
            </a:r>
            <a:r>
              <a:rPr lang="pl-PL" dirty="0"/>
              <a:t> – </a:t>
            </a:r>
            <a:r>
              <a:rPr lang="pl-PL" b="1" dirty="0"/>
              <a:t>Paderewskiego</a:t>
            </a:r>
            <a:r>
              <a:rPr lang="pl-PL" dirty="0"/>
              <a:t> – </a:t>
            </a:r>
            <a:br>
              <a:rPr lang="pl-PL" dirty="0"/>
            </a:br>
            <a:r>
              <a:rPr lang="pl-PL" b="1" dirty="0"/>
              <a:t>Św.</a:t>
            </a:r>
            <a:r>
              <a:rPr lang="pl-PL" dirty="0"/>
              <a:t> </a:t>
            </a:r>
            <a:r>
              <a:rPr lang="pl-PL" b="1" dirty="0"/>
              <a:t>Rocha</a:t>
            </a:r>
          </a:p>
          <a:p>
            <a:pPr algn="just"/>
            <a:r>
              <a:rPr lang="pl-PL" dirty="0"/>
              <a:t>Linia nr 46: Dworzec Lokalny – Pl. Kilińskiego – Pl. Wolności – Targowa – Szopena – Kopisto – Niepodległości – Niemierskiego – </a:t>
            </a:r>
            <a:r>
              <a:rPr lang="pl-PL" b="1" dirty="0"/>
              <a:t>Witolda</a:t>
            </a:r>
            <a:r>
              <a:rPr lang="pl-PL" dirty="0"/>
              <a:t> – </a:t>
            </a:r>
            <a:r>
              <a:rPr lang="pl-PL" b="1" dirty="0"/>
              <a:t>Paderewskiego</a:t>
            </a:r>
            <a:r>
              <a:rPr lang="pl-PL" dirty="0"/>
              <a:t> – </a:t>
            </a:r>
            <a:r>
              <a:rPr lang="pl-PL" b="1" dirty="0"/>
              <a:t>Słocińska</a:t>
            </a:r>
            <a:r>
              <a:rPr lang="pl-PL" dirty="0"/>
              <a:t> – Kraczkowa – Albigowa</a:t>
            </a:r>
          </a:p>
          <a:p>
            <a:pPr algn="just"/>
            <a:r>
              <a:rPr lang="pl-PL" dirty="0"/>
              <a:t>Linia nr 49: Przemysłowa – Bat. Chłopskich – Powstańców W–wy – </a:t>
            </a:r>
            <a:r>
              <a:rPr lang="pl-PL" b="1" dirty="0"/>
              <a:t>Armii Krajowej </a:t>
            </a:r>
            <a:r>
              <a:rPr lang="pl-PL" dirty="0"/>
              <a:t>– Niemierskiego – </a:t>
            </a:r>
            <a:r>
              <a:rPr lang="pl-PL" b="1" dirty="0"/>
              <a:t>Witolda </a:t>
            </a:r>
            <a:r>
              <a:rPr lang="pl-PL" dirty="0"/>
              <a:t>– </a:t>
            </a:r>
            <a:r>
              <a:rPr lang="pl-PL" b="1" dirty="0"/>
              <a:t>Paderewskiego </a:t>
            </a:r>
            <a:r>
              <a:rPr lang="pl-PL" dirty="0"/>
              <a:t>– </a:t>
            </a:r>
            <a:br>
              <a:rPr lang="pl-PL" dirty="0"/>
            </a:br>
            <a:r>
              <a:rPr lang="pl-PL" b="1" dirty="0"/>
              <a:t>Św. Rocha</a:t>
            </a:r>
          </a:p>
        </p:txBody>
      </p:sp>
    </p:spTree>
    <p:extLst>
      <p:ext uri="{BB962C8B-B14F-4D97-AF65-F5344CB8AC3E}">
        <p14:creationId xmlns:p14="http://schemas.microsoft.com/office/powerpoint/2010/main" val="6289446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Planowane zmiany tras przejazdów </a:t>
            </a: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Słocina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dirty="0"/>
              <a:t>Linia nr 6: bez zmian;</a:t>
            </a:r>
          </a:p>
          <a:p>
            <a:pPr algn="just"/>
            <a:r>
              <a:rPr lang="pl-PL" dirty="0"/>
              <a:t>Linia nr 14: bez zmian;</a:t>
            </a:r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Linia nr 16: bez zmian;</a:t>
            </a:r>
          </a:p>
          <a:p>
            <a:pPr algn="just"/>
            <a:r>
              <a:rPr lang="pl-PL" dirty="0"/>
              <a:t>Linia nr 36: </a:t>
            </a:r>
            <a:r>
              <a:rPr lang="pl-PL" strike="sngStrike" dirty="0">
                <a:solidFill>
                  <a:srgbClr val="FF0000"/>
                </a:solidFill>
              </a:rPr>
              <a:t>Bł. Karoliny – Kotuli – Krakowska – Piłsudskiego – Cieplińskiego – Lisa Kuli – Dąbrowskiego  </a:t>
            </a:r>
            <a:r>
              <a:rPr lang="pl-PL" dirty="0"/>
              <a:t>Matuszczaka – Podkarpacka – Powstańców Warszawy – </a:t>
            </a:r>
            <a:r>
              <a:rPr lang="pl-PL" b="1" dirty="0"/>
              <a:t>Armii Krajowej </a:t>
            </a:r>
            <a:r>
              <a:rPr lang="pl-PL" dirty="0"/>
              <a:t>– Niemierskiego – </a:t>
            </a:r>
            <a:r>
              <a:rPr lang="pl-PL" b="1" dirty="0"/>
              <a:t>Witolda </a:t>
            </a:r>
            <a:r>
              <a:rPr lang="pl-PL" dirty="0"/>
              <a:t>– </a:t>
            </a:r>
            <a:r>
              <a:rPr lang="pl-PL" b="1" dirty="0"/>
              <a:t>Paderewskiego </a:t>
            </a:r>
            <a:r>
              <a:rPr lang="pl-PL" dirty="0"/>
              <a:t>– </a:t>
            </a:r>
            <a:r>
              <a:rPr lang="pl-PL" b="1" dirty="0"/>
              <a:t>Św. Rocha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Linia nr 46: bez zmian;</a:t>
            </a:r>
          </a:p>
          <a:p>
            <a:pPr algn="just"/>
            <a:r>
              <a:rPr lang="pl-PL" dirty="0"/>
              <a:t>Linia nr 49: likwidacja.</a:t>
            </a:r>
          </a:p>
        </p:txBody>
      </p:sp>
    </p:spTree>
    <p:extLst>
      <p:ext uri="{BB962C8B-B14F-4D97-AF65-F5344CB8AC3E}">
        <p14:creationId xmlns:p14="http://schemas.microsoft.com/office/powerpoint/2010/main" val="1800260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Słocina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29" y="2023097"/>
            <a:ext cx="6786742" cy="4195762"/>
          </a:xfrm>
        </p:spPr>
      </p:pic>
    </p:spTree>
    <p:extLst>
      <p:ext uri="{BB962C8B-B14F-4D97-AF65-F5344CB8AC3E}">
        <p14:creationId xmlns:p14="http://schemas.microsoft.com/office/powerpoint/2010/main" val="2478750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Słocina</a:t>
            </a:r>
            <a:endParaRPr lang="pl-PL" dirty="0"/>
          </a:p>
        </p:txBody>
      </p:sp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59965"/>
              </p:ext>
            </p:extLst>
          </p:nvPr>
        </p:nvGraphicFramePr>
        <p:xfrm>
          <a:off x="2433638" y="2752725"/>
          <a:ext cx="732472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24732" imgH="1352550" progId="Excel.Sheet.12">
                  <p:embed/>
                </p:oleObj>
              </mc:Choice>
              <mc:Fallback>
                <p:oleObj name="Worksheet" r:id="rId2" imgW="7324732" imgH="1352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33638" y="2752725"/>
                        <a:ext cx="7324725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0700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Statystyki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Słocina</a:t>
            </a:r>
            <a:endParaRPr lang="pl-PL" dirty="0"/>
          </a:p>
        </p:txBody>
      </p:sp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922677"/>
              </p:ext>
            </p:extLst>
          </p:nvPr>
        </p:nvGraphicFramePr>
        <p:xfrm>
          <a:off x="696000" y="2459594"/>
          <a:ext cx="10800000" cy="193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534444" imgH="1352550" progId="Excel.Sheet.12">
                  <p:embed/>
                </p:oleObj>
              </mc:Choice>
              <mc:Fallback>
                <p:oleObj name="Worksheet" r:id="rId2" imgW="7534444" imgH="13525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6000" y="2459594"/>
                        <a:ext cx="10800000" cy="193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35724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Słocina</a:t>
            </a:r>
            <a:endParaRPr lang="pl-PL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62243"/>
              </p:ext>
            </p:extLst>
          </p:nvPr>
        </p:nvGraphicFramePr>
        <p:xfrm>
          <a:off x="6622407" y="2698622"/>
          <a:ext cx="3098800" cy="2486025"/>
        </p:xfrm>
        <a:graphic>
          <a:graphicData uri="http://schemas.openxmlformats.org/drawingml/2006/table">
            <a:tbl>
              <a:tblPr/>
              <a:tblGrid>
                <a:gridCol w="54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84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Paderewskiego kościół - kier. Św. Rocha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Czas do nast. kursu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Godziny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Przystanek docelowy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14:08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14:30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00:22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14:52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00:22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15:22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00:30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15:37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15:52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00:15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16:07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16:22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00:15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16:32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00:10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16:42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C65911"/>
                          </a:solidFill>
                          <a:effectLst/>
                          <a:latin typeface="Calibri" panose="020F0502020204030204" pitchFamily="34" charset="0"/>
                        </a:rPr>
                        <a:t>00:10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16:57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Św. Rocha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00:15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089435"/>
              </p:ext>
            </p:extLst>
          </p:nvPr>
        </p:nvGraphicFramePr>
        <p:xfrm>
          <a:off x="2502243" y="2698622"/>
          <a:ext cx="3200400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200400" imgH="3067050" progId="Excel.Sheet.12">
                  <p:embed/>
                </p:oleObj>
              </mc:Choice>
              <mc:Fallback>
                <p:oleObj name="Worksheet" r:id="rId2" imgW="3200400" imgH="3067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2243" y="2698622"/>
                        <a:ext cx="3200400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97427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Efekty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Słocina</a:t>
            </a:r>
            <a:endParaRPr lang="pl-PL" dirty="0"/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69232"/>
              </p:ext>
            </p:extLst>
          </p:nvPr>
        </p:nvGraphicFramePr>
        <p:xfrm>
          <a:off x="2497739" y="2701067"/>
          <a:ext cx="357187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3571809" imgH="2886075" progId="Excel.Sheet.12">
                  <p:embed/>
                </p:oleObj>
              </mc:Choice>
              <mc:Fallback>
                <p:oleObj name="Worksheet" r:id="rId2" imgW="3571809" imgH="2886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7739" y="2701067"/>
                        <a:ext cx="3571875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250413"/>
              </p:ext>
            </p:extLst>
          </p:nvPr>
        </p:nvGraphicFramePr>
        <p:xfrm>
          <a:off x="6130625" y="2701067"/>
          <a:ext cx="357187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571809" imgH="2886075" progId="Excel.Sheet.12">
                  <p:embed/>
                </p:oleObj>
              </mc:Choice>
              <mc:Fallback>
                <p:oleObj name="Worksheet" r:id="rId4" imgW="3571809" imgH="28860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0625" y="2701067"/>
                        <a:ext cx="3571875" cy="288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186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Może być zdjęciem przedstawiającym 3 osoby i na świeżym powietrz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00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76000" y="-1"/>
            <a:ext cx="5316000" cy="687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5400" dirty="0">
                <a:ln w="0">
                  <a:solidFill>
                    <a:schemeClr val="bg1"/>
                  </a:solidFill>
                </a:ln>
                <a:solidFill>
                  <a:srgbClr val="E0362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KONCEPCJA NAJBLIŻSZYCH ZMIAN</a:t>
            </a:r>
          </a:p>
          <a:p>
            <a:pPr algn="ctr"/>
            <a:r>
              <a:rPr lang="pl-PL" sz="5400" dirty="0">
                <a:ln w="0">
                  <a:solidFill>
                    <a:srgbClr val="E0362F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rozkładów jazdy rzeszowskiej komunikacji zbiorowej</a:t>
            </a:r>
          </a:p>
        </p:txBody>
      </p:sp>
    </p:spTree>
    <p:extLst>
      <p:ext uri="{BB962C8B-B14F-4D97-AF65-F5344CB8AC3E}">
        <p14:creationId xmlns:p14="http://schemas.microsoft.com/office/powerpoint/2010/main" val="386109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Stan obecny tras przejazdów 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Biała</a:t>
            </a:r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2: </a:t>
            </a:r>
            <a:r>
              <a:rPr lang="pl-PL"/>
              <a:t>Baligrodzka – Iwonicka – Odrzykońska – </a:t>
            </a:r>
            <a:r>
              <a:rPr lang="pl-PL" dirty="0"/>
              <a:t>Bł. </a:t>
            </a:r>
            <a:r>
              <a:rPr lang="pl-PL"/>
              <a:t>Karoliny – Kotuli – Krakowska – Piłsudskiego – Cieplińskiego – Lisa–Kuli – Kilara – Kopisto – Rejtana – Sikorskiego – Strażacka – Miła</a:t>
            </a:r>
            <a:r>
              <a:rPr lang="pl-PL" b="1"/>
              <a:t> </a:t>
            </a:r>
            <a:r>
              <a:rPr lang="pl-PL"/>
              <a:t>– </a:t>
            </a:r>
            <a:r>
              <a:rPr lang="pl-PL" b="1" dirty="0"/>
              <a:t>Kard. K. Wojtyły</a:t>
            </a:r>
          </a:p>
          <a:p>
            <a:pPr algn="just"/>
            <a:r>
              <a:rPr lang="pl-PL" dirty="0"/>
              <a:t>Linia nr 8: Rudna </a:t>
            </a:r>
            <a:r>
              <a:rPr lang="pl-PL"/>
              <a:t>Wielka – Pogwizdowska – Myśliwska – Warszawska – Staromiejska – Lubelska – Marszałkowska – Cieplińskiego – Lisa–Kuli – Hetmańska – Powstańców W–wy – Sikorskiego – Strażacka – Miła – </a:t>
            </a:r>
            <a:r>
              <a:rPr lang="pl-PL" b="1" dirty="0"/>
              <a:t>Kard. K. </a:t>
            </a:r>
            <a:r>
              <a:rPr lang="pl-PL" b="1"/>
              <a:t>Wojtyły</a:t>
            </a:r>
            <a:r>
              <a:rPr lang="pl-PL"/>
              <a:t> – </a:t>
            </a:r>
            <a:r>
              <a:rPr lang="pl-PL" b="1" dirty="0"/>
              <a:t>Sikorskiego</a:t>
            </a:r>
          </a:p>
          <a:p>
            <a:pPr algn="just"/>
            <a:r>
              <a:rPr lang="pl-PL" dirty="0"/>
              <a:t>Linia nr 14: Dworzec </a:t>
            </a:r>
            <a:r>
              <a:rPr lang="pl-PL"/>
              <a:t>Lokalny – Cieplińskiego – Lisa–Kuli – Kilara – Kopisto – Niepodległości – Krzyżanowskiego – </a:t>
            </a:r>
            <a:r>
              <a:rPr lang="pl-PL" dirty="0"/>
              <a:t>Armii </a:t>
            </a:r>
            <a:r>
              <a:rPr lang="pl-PL"/>
              <a:t>Krajowej – Paderewskiego – Wieniawskiego – Łukasiewicza – Robotnicza – Strażacka – Miła</a:t>
            </a:r>
            <a:r>
              <a:rPr lang="pl-PL" b="1"/>
              <a:t> </a:t>
            </a:r>
            <a:r>
              <a:rPr lang="pl-PL"/>
              <a:t>– </a:t>
            </a:r>
            <a:r>
              <a:rPr lang="pl-PL" b="1" dirty="0"/>
              <a:t>K. K. Wojtyły</a:t>
            </a:r>
          </a:p>
        </p:txBody>
      </p:sp>
    </p:spTree>
    <p:extLst>
      <p:ext uri="{BB962C8B-B14F-4D97-AF65-F5344CB8AC3E}">
        <p14:creationId xmlns:p14="http://schemas.microsoft.com/office/powerpoint/2010/main" val="40432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 obecny tras przejazdów 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Biała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Linia nr 31: </a:t>
            </a:r>
            <a:r>
              <a:rPr lang="pl-PL"/>
              <a:t>Lubelska – Marszałkowska – Piłsudskiego – </a:t>
            </a:r>
            <a:r>
              <a:rPr lang="pl-PL" dirty="0"/>
              <a:t>Plac </a:t>
            </a:r>
            <a:r>
              <a:rPr lang="pl-PL"/>
              <a:t>Wolności – Targowa – Szopena – Podwisłocze – Kwiatkowskiego – Strażacka – Miła – </a:t>
            </a:r>
            <a:r>
              <a:rPr lang="pl-PL" b="1" dirty="0"/>
              <a:t>Kard. K. </a:t>
            </a:r>
            <a:r>
              <a:rPr lang="pl-PL" b="1"/>
              <a:t>Wojtyły</a:t>
            </a:r>
            <a:r>
              <a:rPr lang="pl-PL"/>
              <a:t> – </a:t>
            </a:r>
            <a:r>
              <a:rPr lang="pl-PL" b="1" dirty="0"/>
              <a:t>Sikorskiego</a:t>
            </a:r>
          </a:p>
          <a:p>
            <a:pPr algn="just"/>
            <a:r>
              <a:rPr lang="pl-PL" dirty="0"/>
              <a:t>Linia nr 37: </a:t>
            </a:r>
            <a:r>
              <a:rPr lang="pl-PL"/>
              <a:t>Trembeckiego – Lubelska – Marszałkowska – Piłsudskiego – </a:t>
            </a:r>
            <a:r>
              <a:rPr lang="pl-PL" dirty="0"/>
              <a:t>Plac </a:t>
            </a:r>
            <a:r>
              <a:rPr lang="pl-PL"/>
              <a:t>Wolności – Targowa – Szopena – Kilara – Hetmańska – Powstańców W–wy – </a:t>
            </a:r>
            <a:r>
              <a:rPr lang="pl-PL" b="1"/>
              <a:t>Sikorskiego</a:t>
            </a:r>
            <a:r>
              <a:rPr lang="pl-PL"/>
              <a:t> – Tyczyn – Budziwojska – Poselska – Podleśna – </a:t>
            </a:r>
            <a:r>
              <a:rPr lang="pl-PL" dirty="0"/>
              <a:t>Hermanowa</a:t>
            </a:r>
          </a:p>
          <a:p>
            <a:pPr algn="just"/>
            <a:r>
              <a:rPr lang="pl-PL" dirty="0"/>
              <a:t>Linia nr 44: Plac </a:t>
            </a:r>
            <a:r>
              <a:rPr lang="pl-PL"/>
              <a:t>Kilińskiego – </a:t>
            </a:r>
            <a:r>
              <a:rPr lang="pl-PL" dirty="0"/>
              <a:t>Plac </a:t>
            </a:r>
            <a:r>
              <a:rPr lang="pl-PL"/>
              <a:t>Wolności – Rejtana – </a:t>
            </a:r>
            <a:r>
              <a:rPr lang="pl-PL" b="1"/>
              <a:t>Sikorskiego</a:t>
            </a:r>
            <a:r>
              <a:rPr lang="pl-PL"/>
              <a:t> – Tyczyn – </a:t>
            </a:r>
            <a:r>
              <a:rPr lang="pl-PL" dirty="0"/>
              <a:t>Królka</a:t>
            </a:r>
          </a:p>
          <a:p>
            <a:pPr algn="just"/>
            <a:r>
              <a:rPr lang="pl-PL" dirty="0"/>
              <a:t>Linia nr 58: Dworzec </a:t>
            </a:r>
            <a:r>
              <a:rPr lang="pl-PL"/>
              <a:t>Lokalny – Cieplińskiego – Lisa – Kuli – Hetmańska – Powstańców W–wy – </a:t>
            </a:r>
            <a:r>
              <a:rPr lang="pl-PL" b="1"/>
              <a:t>Sikorskiego</a:t>
            </a:r>
            <a:r>
              <a:rPr lang="pl-PL"/>
              <a:t> – Tyczyn – </a:t>
            </a:r>
            <a:r>
              <a:rPr lang="pl-PL" dirty="0"/>
              <a:t>Hermanowa</a:t>
            </a:r>
          </a:p>
        </p:txBody>
      </p:sp>
    </p:spTree>
    <p:extLst>
      <p:ext uri="{BB962C8B-B14F-4D97-AF65-F5344CB8AC3E}">
        <p14:creationId xmlns:p14="http://schemas.microsoft.com/office/powerpoint/2010/main" val="3451858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Planowane zmiany tras przejazdów </a:t>
            </a: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Biała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Linia nr 2: bez zmian;</a:t>
            </a:r>
          </a:p>
          <a:p>
            <a:pPr algn="just"/>
            <a:r>
              <a:rPr lang="pl-PL" dirty="0"/>
              <a:t>Linia nr 8: </a:t>
            </a:r>
            <a:r>
              <a:rPr lang="pl-PL"/>
              <a:t>Pogwizdowska – Myśliwska – Warszawska – Staromiejska  – Lubelska – Marszałkowska – Cieplińskiego – Lisa–Kuli – Hetmańska – Powstańców W–wy – Sikorskiego – Strażacka – Miła – </a:t>
            </a:r>
            <a:r>
              <a:rPr lang="pl-PL" b="1" dirty="0"/>
              <a:t>Kard. K. </a:t>
            </a:r>
            <a:r>
              <a:rPr lang="pl-PL" b="1"/>
              <a:t>Wojtyły</a:t>
            </a:r>
            <a:r>
              <a:rPr lang="pl-PL"/>
              <a:t> – </a:t>
            </a:r>
            <a:r>
              <a:rPr lang="pl-PL" b="1"/>
              <a:t>Sikorskiego</a:t>
            </a:r>
            <a:r>
              <a:rPr lang="pl-PL"/>
              <a:t> – </a:t>
            </a:r>
            <a:r>
              <a:rPr lang="pl-PL">
                <a:solidFill>
                  <a:srgbClr val="FF0000"/>
                </a:solidFill>
              </a:rPr>
              <a:t>Tyczyn – Budziwojska – Poselska – Podleśna – </a:t>
            </a:r>
            <a:r>
              <a:rPr lang="pl-PL" dirty="0">
                <a:solidFill>
                  <a:srgbClr val="FF0000"/>
                </a:solidFill>
              </a:rPr>
              <a:t>Hermanowa</a:t>
            </a:r>
            <a:r>
              <a:rPr lang="pl-PL" dirty="0"/>
              <a:t>;</a:t>
            </a:r>
            <a:endParaRPr lang="pl-PL" b="1" dirty="0">
              <a:solidFill>
                <a:srgbClr val="FF0000"/>
              </a:solidFill>
            </a:endParaRPr>
          </a:p>
          <a:p>
            <a:pPr algn="just"/>
            <a:r>
              <a:rPr lang="pl-PL" dirty="0"/>
              <a:t>Linia nr 14: bez zmian;</a:t>
            </a:r>
          </a:p>
          <a:p>
            <a:pPr algn="just"/>
            <a:r>
              <a:rPr lang="pl-PL" dirty="0"/>
              <a:t>Linia nr 31: bez zmian;</a:t>
            </a:r>
          </a:p>
          <a:p>
            <a:pPr algn="just"/>
            <a:r>
              <a:rPr lang="pl-PL" dirty="0"/>
              <a:t>Linia nr 37: likwidacja;</a:t>
            </a:r>
          </a:p>
          <a:p>
            <a:pPr algn="just"/>
            <a:r>
              <a:rPr lang="pl-PL" dirty="0"/>
              <a:t>Linia nr 44: bez zmian;</a:t>
            </a:r>
          </a:p>
          <a:p>
            <a:pPr algn="just"/>
            <a:r>
              <a:rPr lang="pl-PL" dirty="0"/>
              <a:t>Linia nr 58: bez zmian.</a:t>
            </a:r>
          </a:p>
        </p:txBody>
      </p:sp>
    </p:spTree>
    <p:extLst>
      <p:ext uri="{BB962C8B-B14F-4D97-AF65-F5344CB8AC3E}">
        <p14:creationId xmlns:p14="http://schemas.microsoft.com/office/powerpoint/2010/main" val="288447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dirty="0"/>
              <a:t>Zakres planowanych zmian</a:t>
            </a:r>
            <a:br>
              <a:rPr lang="pl-PL" dirty="0"/>
            </a:br>
            <a:r>
              <a:rPr lang="pl-PL" b="1" dirty="0">
                <a:ln>
                  <a:solidFill>
                    <a:srgbClr val="DD371A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Osiedle Biała</a:t>
            </a:r>
            <a:endParaRPr lang="pl-PL" dirty="0"/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241" y="1445958"/>
            <a:ext cx="2869519" cy="5102906"/>
          </a:xfrm>
        </p:spPr>
      </p:pic>
    </p:spTree>
    <p:extLst>
      <p:ext uri="{BB962C8B-B14F-4D97-AF65-F5344CB8AC3E}">
        <p14:creationId xmlns:p14="http://schemas.microsoft.com/office/powerpoint/2010/main" val="3418097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ategia biznesowa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7078644_TF03417222.potx" id="{87FAAE25-06DF-40EA-9D0E-1D5D77D728D0}" vid="{43ACFC57-5BBD-4723-A3B6-0A37E59651D5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biznesplanu (motyw Jonowa zieleń, panoramiczny)</Template>
  <TotalTime>1146</TotalTime>
  <Words>4885</Words>
  <Application>Microsoft Office PowerPoint</Application>
  <PresentationFormat>Panoramiczny</PresentationFormat>
  <Paragraphs>700</Paragraphs>
  <Slides>57</Slides>
  <Notes>24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57</vt:i4>
      </vt:variant>
    </vt:vector>
  </HeadingPairs>
  <TitlesOfParts>
    <vt:vector size="63" baseType="lpstr">
      <vt:lpstr>Arial</vt:lpstr>
      <vt:lpstr>Calibri</vt:lpstr>
      <vt:lpstr>Century Gothic</vt:lpstr>
      <vt:lpstr>Wingdings 3</vt:lpstr>
      <vt:lpstr>Strategia biznesowa</vt:lpstr>
      <vt:lpstr>Worksheet</vt:lpstr>
      <vt:lpstr>Koncepcja najbliższych zmian</vt:lpstr>
      <vt:lpstr>Potrzeba zmian</vt:lpstr>
      <vt:lpstr>Zakres planowanych zmian</vt:lpstr>
      <vt:lpstr>Zakres planowanych zmian</vt:lpstr>
      <vt:lpstr>Zakres planowanych zmian Osiedle Biała</vt:lpstr>
      <vt:lpstr>Stan obecny tras przejazdów  Osiedle Biała</vt:lpstr>
      <vt:lpstr>Stan obecny tras przejazdów  Osiedle Biała</vt:lpstr>
      <vt:lpstr>Planowane zmiany tras przejazdów Osiedle Biała</vt:lpstr>
      <vt:lpstr>Zakres planowanych zmian Osiedle Biała</vt:lpstr>
      <vt:lpstr>Zakres planowanych zmian Osiedle Biała</vt:lpstr>
      <vt:lpstr>Statystyki planowanych zmian Osiedle Biała</vt:lpstr>
      <vt:lpstr>Statystyki planowanych zmian Osiedle Biała</vt:lpstr>
      <vt:lpstr>Efekty planowanych zmian Osiedle Biała</vt:lpstr>
      <vt:lpstr>Zakres planowanych zmian Osiedle Budziwój</vt:lpstr>
      <vt:lpstr>Stan obecny tras przejazdów  Osiedle Budziwój</vt:lpstr>
      <vt:lpstr>Planowane zmiany tras przejazdów Osiedle Budziwój</vt:lpstr>
      <vt:lpstr>Zakres planowanych zmian Osiedle Budziwój</vt:lpstr>
      <vt:lpstr>Zakres planowanych zmian Osiedle Budziwój</vt:lpstr>
      <vt:lpstr>Statystyki planowanych zmian Osiedle Budziwój</vt:lpstr>
      <vt:lpstr>Statystyki planowanych zmian Osiedle Budziwój</vt:lpstr>
      <vt:lpstr>Efekty planowanych zmian Osiedle Budziwój</vt:lpstr>
      <vt:lpstr>Zakres planowanych zmian Osiedle Drabinianka</vt:lpstr>
      <vt:lpstr>Stan obecny tras przejazdów  Osiedle Drabinianka</vt:lpstr>
      <vt:lpstr>Stan obecny tras przejazdów  Osiedle Drabinianka</vt:lpstr>
      <vt:lpstr>Planowane zmiany tras przejazdów Osiedle Drabinianka</vt:lpstr>
      <vt:lpstr>Statystyki planowanych zmian Osiedle Drabinianka</vt:lpstr>
      <vt:lpstr>Statystyki planowanych zmian Osiedle Drabinianka</vt:lpstr>
      <vt:lpstr>Efekty planowanych zmian Osiedle Drabinianka</vt:lpstr>
      <vt:lpstr>Zakres planowanych zmian Osiedle Kotuli</vt:lpstr>
      <vt:lpstr>Stan obecny tras przejazdów  Osiedle Kotuli</vt:lpstr>
      <vt:lpstr>Stan obecny tras przejazdów  Osiedle Kotuli</vt:lpstr>
      <vt:lpstr>Planowane zmiany tras przejazdów Osiedle Kotuli</vt:lpstr>
      <vt:lpstr>Zakres planowanych zmian Osiedle Kotuli</vt:lpstr>
      <vt:lpstr>Statystyki planowanych zmian Osiedle Kotuli</vt:lpstr>
      <vt:lpstr>Statystyki planowanych zmian Osiedle Kotuli</vt:lpstr>
      <vt:lpstr>Efekty planowanych zmian Osiedle Kotuli – wszystkie linie</vt:lpstr>
      <vt:lpstr>Efekty planowanych zmian Osiedle Kotuli – linie 2 i 27</vt:lpstr>
      <vt:lpstr>Efekty planowanych zmian Osiedle Kotuli – linie10 i 42</vt:lpstr>
      <vt:lpstr>Zakres planowanych zmian Osiedli Miłocin – Św. Huberta oraz Pogwizdów Nowy</vt:lpstr>
      <vt:lpstr>Stan obecny tras przejazdów  Osiedli Miłocin – Św. Huberta oraz Pogwizdów Nowy</vt:lpstr>
      <vt:lpstr>Stan obecny tras przejazdów  Osiedli Miłocin – Św. Huberta oraz Pogwizdów Nowy</vt:lpstr>
      <vt:lpstr>Planowane zmiany tras przejazdów  Osiedli Miłocin – Św. Huberta oraz Pogwizdów Nowy</vt:lpstr>
      <vt:lpstr>Zakres planowanych zmian Osiedli Miłocin – Św. Huberta oraz Pogwizdów Nowy</vt:lpstr>
      <vt:lpstr>Zakres planowanych zmian Osiedli Miłocin – Św. Huberta oraz Pogwizdów Nowy</vt:lpstr>
      <vt:lpstr>Statystyki planowanych zmian Osiedli Miłocin – Św. Huberta oraz Pogwizdów Nowy</vt:lpstr>
      <vt:lpstr>Statystyki planowanych zmian Osiedli Miłocin – Św. Huberta oraz Pogwizdów Nowy</vt:lpstr>
      <vt:lpstr>Efekty planowanych zmian Osiedli Miłocin – Św. Huberta oraz Pogwizdów Nowy</vt:lpstr>
      <vt:lpstr>Zakres planowanych zmian Osiedle Słocina</vt:lpstr>
      <vt:lpstr>Stan obecny tras przejazdów  Osiedle Słocina</vt:lpstr>
      <vt:lpstr>Stan obecny tras przejazdów  Osiedle Słocina</vt:lpstr>
      <vt:lpstr>Planowane zmiany tras przejazdów Osiedle Słocina</vt:lpstr>
      <vt:lpstr>Zakres planowanych zmian Osiedle Słocina</vt:lpstr>
      <vt:lpstr>Statystyki planowanych zmian Osiedle Słocina</vt:lpstr>
      <vt:lpstr>Statystyki planowanych zmian Osiedle Słocina</vt:lpstr>
      <vt:lpstr>Efekty planowanych zmian Osiedle Słocina</vt:lpstr>
      <vt:lpstr>Efekty planowanych zmian Osiedle Słocina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Koncepcja najbliższych zmian</dc:title>
  <dc:creator>Grzegorz Chruścicki</dc:creator>
  <cp:lastModifiedBy>W.Wilk (KW Rzeszów)</cp:lastModifiedBy>
  <cp:revision>58</cp:revision>
  <cp:lastPrinted>2012-08-15T21:38:02Z</cp:lastPrinted>
  <dcterms:created xsi:type="dcterms:W3CDTF">2023-02-14T07:35:30Z</dcterms:created>
  <dcterms:modified xsi:type="dcterms:W3CDTF">2023-02-23T13:57:51Z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